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708" r:id="rId2"/>
    <p:sldId id="878" r:id="rId3"/>
    <p:sldId id="863" r:id="rId4"/>
    <p:sldId id="455" r:id="rId5"/>
    <p:sldId id="944" r:id="rId6"/>
    <p:sldId id="914" r:id="rId7"/>
    <p:sldId id="879" r:id="rId8"/>
    <p:sldId id="915" r:id="rId9"/>
    <p:sldId id="931" r:id="rId10"/>
    <p:sldId id="881" r:id="rId11"/>
    <p:sldId id="882" r:id="rId12"/>
    <p:sldId id="867" r:id="rId13"/>
    <p:sldId id="883" r:id="rId14"/>
    <p:sldId id="794" r:id="rId15"/>
    <p:sldId id="945" r:id="rId16"/>
    <p:sldId id="946" r:id="rId17"/>
    <p:sldId id="947" r:id="rId18"/>
    <p:sldId id="790" r:id="rId19"/>
    <p:sldId id="791" r:id="rId20"/>
    <p:sldId id="916" r:id="rId21"/>
    <p:sldId id="917" r:id="rId22"/>
    <p:sldId id="814" r:id="rId23"/>
    <p:sldId id="918" r:id="rId24"/>
    <p:sldId id="919" r:id="rId25"/>
    <p:sldId id="920" r:id="rId26"/>
    <p:sldId id="921" r:id="rId27"/>
    <p:sldId id="922" r:id="rId28"/>
    <p:sldId id="924" r:id="rId29"/>
    <p:sldId id="876" r:id="rId30"/>
    <p:sldId id="855" r:id="rId31"/>
    <p:sldId id="820" r:id="rId32"/>
    <p:sldId id="925" r:id="rId33"/>
    <p:sldId id="932" r:id="rId34"/>
    <p:sldId id="933" r:id="rId35"/>
    <p:sldId id="934" r:id="rId36"/>
    <p:sldId id="935" r:id="rId37"/>
    <p:sldId id="936" r:id="rId38"/>
    <p:sldId id="937" r:id="rId39"/>
    <p:sldId id="938" r:id="rId40"/>
    <p:sldId id="752" r:id="rId41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  <a:srgbClr val="141454"/>
    <a:srgbClr val="0033CC"/>
    <a:srgbClr val="FF6600"/>
    <a:srgbClr val="FFFF00"/>
    <a:srgbClr val="808000"/>
    <a:srgbClr val="336699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4" autoAdjust="0"/>
    <p:restoredTop sz="98649" autoAdjust="0"/>
  </p:normalViewPr>
  <p:slideViewPr>
    <p:cSldViewPr>
      <p:cViewPr>
        <p:scale>
          <a:sx n="66" d="100"/>
          <a:sy n="66" d="100"/>
        </p:scale>
        <p:origin x="-1770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fsor121-0372\public\oig\divfwaip\KASPER%20Data%20and%20Trend%20Analysis\2012%20Data\KASPER%20Reports%20Per%20Year%20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fsor121-0372\public\oig\divfwaip\KASPER%20Data%20and%20Trend%20Analysis\2012%20Data\Top%20Prescribed%20Pie%20Chart%2020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fsor121-0372\public\oig\divfwaip\KASPER%20Data%20and%20Trend%20Analysis\2012%20Data\KASPER%20Users%202012%20-%20Pie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538860103626937E-2"/>
          <c:y val="2.0408163265306142E-2"/>
          <c:w val="0.91191709844559643"/>
          <c:h val="0.79183673469387816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7E0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273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418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5555561631185652E-3"/>
                  <c:y val="-2.48756218905472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1.99004975124378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2,671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Sheet1!$A$1:$A$7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Sheet1!$B$1:$B$7</c:f>
              <c:numCache>
                <c:formatCode>General</c:formatCode>
                <c:ptCount val="7"/>
                <c:pt idx="0">
                  <c:v>273576</c:v>
                </c:pt>
                <c:pt idx="1">
                  <c:v>361658</c:v>
                </c:pt>
                <c:pt idx="2">
                  <c:v>417851</c:v>
                </c:pt>
                <c:pt idx="3">
                  <c:v>532527</c:v>
                </c:pt>
                <c:pt idx="4">
                  <c:v>707975</c:v>
                </c:pt>
                <c:pt idx="5">
                  <c:v>810995</c:v>
                </c:pt>
                <c:pt idx="6">
                  <c:v>2670934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0089216"/>
        <c:axId val="120092160"/>
      </c:barChart>
      <c:catAx>
        <c:axId val="12008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0092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0092160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2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800" dirty="0"/>
                  <a:t>Number of </a:t>
                </a:r>
                <a:r>
                  <a:rPr lang="en-US" sz="2800" dirty="0" smtClean="0"/>
                  <a:t>Reports</a:t>
                </a:r>
              </a:p>
              <a:p>
                <a:pPr>
                  <a:defRPr sz="2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800" dirty="0" smtClean="0"/>
                  <a:t>In Thousands</a:t>
                </a:r>
                <a:endParaRPr lang="en-US" sz="2800" dirty="0"/>
              </a:p>
            </c:rich>
          </c:tx>
          <c:layout>
            <c:manualLayout>
              <c:xMode val="edge"/>
              <c:yMode val="edge"/>
              <c:x val="8.7867463677544153E-3"/>
              <c:y val="0.1060514357347122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one"/>
        <c:crossAx val="1200892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Sheet1!$A$2:$A$11</c:f>
              <c:strCache>
                <c:ptCount val="10"/>
                <c:pt idx="0">
                  <c:v>Hydrocodone</c:v>
                </c:pt>
                <c:pt idx="1">
                  <c:v>Oxycodone</c:v>
                </c:pt>
                <c:pt idx="2">
                  <c:v>Alprazolam</c:v>
                </c:pt>
                <c:pt idx="3">
                  <c:v>Tramadol</c:v>
                </c:pt>
                <c:pt idx="4">
                  <c:v>Clonazepam</c:v>
                </c:pt>
                <c:pt idx="5">
                  <c:v>Diazepam</c:v>
                </c:pt>
                <c:pt idx="6">
                  <c:v>Lorazepam</c:v>
                </c:pt>
                <c:pt idx="7">
                  <c:v>Zolpidem</c:v>
                </c:pt>
                <c:pt idx="8">
                  <c:v>Amphetamine</c:v>
                </c:pt>
                <c:pt idx="9">
                  <c:v>Phentermine</c:v>
                </c:pt>
              </c:strCache>
            </c:str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218529731</c:v>
                </c:pt>
                <c:pt idx="1">
                  <c:v>83920540</c:v>
                </c:pt>
                <c:pt idx="2">
                  <c:v>62307887</c:v>
                </c:pt>
                <c:pt idx="3">
                  <c:v>36428094</c:v>
                </c:pt>
                <c:pt idx="4">
                  <c:v>34947749</c:v>
                </c:pt>
                <c:pt idx="5">
                  <c:v>23797325</c:v>
                </c:pt>
                <c:pt idx="6">
                  <c:v>20859527</c:v>
                </c:pt>
                <c:pt idx="7">
                  <c:v>18628489</c:v>
                </c:pt>
                <c:pt idx="8">
                  <c:v>14426070</c:v>
                </c:pt>
                <c:pt idx="9">
                  <c:v>12693255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55E-2"/>
          <c:y val="1.3888888888888888E-2"/>
          <c:w val="0.96944444444444444"/>
          <c:h val="0.98611111111111116"/>
        </c:manualLayout>
      </c:layout>
      <c:pie3DChart>
        <c:varyColors val="1"/>
        <c:ser>
          <c:idx val="0"/>
          <c:order val="0"/>
          <c:val>
            <c:numRef>
              <c:f>Sheet1!$B$1:$B$4</c:f>
              <c:numCache>
                <c:formatCode>General</c:formatCode>
                <c:ptCount val="4"/>
                <c:pt idx="0">
                  <c:v>2597972</c:v>
                </c:pt>
                <c:pt idx="1">
                  <c:v>55927</c:v>
                </c:pt>
                <c:pt idx="2">
                  <c:v>13844</c:v>
                </c:pt>
                <c:pt idx="3">
                  <c:v>3191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3" rIns="91824" bIns="45913" numCol="1" anchor="t" anchorCtr="0" compatLnSpc="1">
            <a:prstTxWarp prst="textNoShape">
              <a:avLst/>
            </a:prstTxWarp>
          </a:bodyPr>
          <a:lstStyle>
            <a:lvl1pPr defTabSz="91895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53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3" rIns="91824" bIns="45913" numCol="1" anchor="t" anchorCtr="0" compatLnSpc="1">
            <a:prstTxWarp prst="textNoShape">
              <a:avLst/>
            </a:prstTxWarp>
          </a:bodyPr>
          <a:lstStyle>
            <a:lvl1pPr algn="r" defTabSz="91895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1738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3" rIns="91824" bIns="45913" numCol="1" anchor="b" anchorCtr="0" compatLnSpc="1">
            <a:prstTxWarp prst="textNoShape">
              <a:avLst/>
            </a:prstTxWarp>
          </a:bodyPr>
          <a:lstStyle>
            <a:lvl1pPr defTabSz="91895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531" y="8841738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3" rIns="91824" bIns="45913" numCol="1" anchor="b" anchorCtr="0" compatLnSpc="1">
            <a:prstTxWarp prst="textNoShape">
              <a:avLst/>
            </a:prstTxWarp>
          </a:bodyPr>
          <a:lstStyle>
            <a:lvl1pPr algn="r" defTabSz="918951">
              <a:defRPr sz="1200"/>
            </a:lvl1pPr>
          </a:lstStyle>
          <a:p>
            <a:pPr>
              <a:defRPr/>
            </a:pPr>
            <a:fld id="{008C1DC6-9158-40F9-8BE1-A580BD958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65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3" rIns="91824" bIns="45913" numCol="1" anchor="t" anchorCtr="0" compatLnSpc="1">
            <a:prstTxWarp prst="textNoShape">
              <a:avLst/>
            </a:prstTxWarp>
          </a:bodyPr>
          <a:lstStyle>
            <a:lvl1pPr defTabSz="91895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53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3" rIns="91824" bIns="45913" numCol="1" anchor="t" anchorCtr="0" compatLnSpc="1">
            <a:prstTxWarp prst="textNoShape">
              <a:avLst/>
            </a:prstTxWarp>
          </a:bodyPr>
          <a:lstStyle>
            <a:lvl1pPr algn="r" defTabSz="91895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946" y="4422459"/>
            <a:ext cx="5617208" cy="41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3" rIns="91824" bIns="459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1738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3" rIns="91824" bIns="45913" numCol="1" anchor="b" anchorCtr="0" compatLnSpc="1">
            <a:prstTxWarp prst="textNoShape">
              <a:avLst/>
            </a:prstTxWarp>
          </a:bodyPr>
          <a:lstStyle>
            <a:lvl1pPr defTabSz="91895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531" y="8841738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3" rIns="91824" bIns="45913" numCol="1" anchor="b" anchorCtr="0" compatLnSpc="1">
            <a:prstTxWarp prst="textNoShape">
              <a:avLst/>
            </a:prstTxWarp>
          </a:bodyPr>
          <a:lstStyle>
            <a:lvl1pPr algn="r" defTabSz="918951">
              <a:defRPr sz="1200"/>
            </a:lvl1pPr>
          </a:lstStyle>
          <a:p>
            <a:pPr>
              <a:defRPr/>
            </a:pPr>
            <a:fld id="{6731DFD7-75B4-48C7-8D78-1D019FCD2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23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413"/>
            <a:fld id="{FA377BE7-198E-4674-90CD-9FCF6ECE2EF3}" type="slidenum">
              <a:rPr lang="en-US" smtClean="0"/>
              <a:pPr defTabSz="913413"/>
              <a:t>6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B52898B-0DFB-4024-BC87-2B90DA64EF63}" type="slidenum">
              <a:rPr lang="en-US" smtClean="0"/>
              <a:pPr eaLnBrk="1" hangingPunct="1">
                <a:defRPr/>
              </a:pPr>
              <a:t>12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6138" cy="34925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22775"/>
            <a:ext cx="5149850" cy="418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80" tIns="46590" rIns="93180" bIns="4659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rgbClr val="000099"/>
                </a:solidFill>
                <a:latin typeface="Tahoma" pitchFamily="34" charset="0"/>
              </a:defRPr>
            </a:lvl1pPr>
            <a:lvl2pPr marL="744064" indent="-286179" eaLnBrk="0" hangingPunct="0">
              <a:defRPr sz="1200" b="1">
                <a:solidFill>
                  <a:srgbClr val="000099"/>
                </a:solidFill>
                <a:latin typeface="Tahoma" pitchFamily="34" charset="0"/>
              </a:defRPr>
            </a:lvl2pPr>
            <a:lvl3pPr marL="1144715" indent="-228943" eaLnBrk="0" hangingPunct="0">
              <a:defRPr sz="1200" b="1">
                <a:solidFill>
                  <a:srgbClr val="000099"/>
                </a:solidFill>
                <a:latin typeface="Tahoma" pitchFamily="34" charset="0"/>
              </a:defRPr>
            </a:lvl3pPr>
            <a:lvl4pPr marL="1602600" indent="-228943" eaLnBrk="0" hangingPunct="0">
              <a:defRPr sz="1200" b="1">
                <a:solidFill>
                  <a:srgbClr val="000099"/>
                </a:solidFill>
                <a:latin typeface="Tahoma" pitchFamily="34" charset="0"/>
              </a:defRPr>
            </a:lvl4pPr>
            <a:lvl5pPr marL="2060486" indent="-228943" eaLnBrk="0" hangingPunct="0">
              <a:defRPr sz="1200" b="1">
                <a:solidFill>
                  <a:srgbClr val="000099"/>
                </a:solidFill>
                <a:latin typeface="Tahoma" pitchFamily="34" charset="0"/>
              </a:defRPr>
            </a:lvl5pPr>
            <a:lvl6pPr marL="2518372" indent="-228943" algn="ctr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Font typeface="Marlett" pitchFamily="2" charset="2"/>
              <a:defRPr sz="1200" b="1">
                <a:solidFill>
                  <a:srgbClr val="000099"/>
                </a:solidFill>
                <a:latin typeface="Tahoma" pitchFamily="34" charset="0"/>
              </a:defRPr>
            </a:lvl6pPr>
            <a:lvl7pPr marL="2976258" indent="-228943" algn="ctr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Font typeface="Marlett" pitchFamily="2" charset="2"/>
              <a:defRPr sz="1200" b="1">
                <a:solidFill>
                  <a:srgbClr val="000099"/>
                </a:solidFill>
                <a:latin typeface="Tahoma" pitchFamily="34" charset="0"/>
              </a:defRPr>
            </a:lvl7pPr>
            <a:lvl8pPr marL="3434144" indent="-228943" algn="ctr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Font typeface="Marlett" pitchFamily="2" charset="2"/>
              <a:defRPr sz="1200" b="1">
                <a:solidFill>
                  <a:srgbClr val="000099"/>
                </a:solidFill>
                <a:latin typeface="Tahoma" pitchFamily="34" charset="0"/>
              </a:defRPr>
            </a:lvl8pPr>
            <a:lvl9pPr marL="3892029" indent="-228943" algn="ctr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Font typeface="Marlett" pitchFamily="2" charset="2"/>
              <a:defRPr sz="1200" b="1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eaLnBrk="1" hangingPunct="1"/>
            <a:fld id="{CE02D135-3C8D-4E94-A179-73C58BD051FC}" type="slidenum">
              <a:rPr lang="en-US" b="0" smtClean="0">
                <a:solidFill>
                  <a:schemeClr val="tx1"/>
                </a:solidFill>
                <a:latin typeface="Arial" charset="0"/>
              </a:rPr>
              <a:pPr eaLnBrk="1" hangingPunct="1"/>
              <a:t>16</a:t>
            </a:fld>
            <a:endParaRPr lang="en-US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830" y="697865"/>
            <a:ext cx="4655030" cy="3489322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Introduce Zach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D21B46-341A-4C21-9192-037DF01D3C99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76400"/>
            <a:ext cx="91440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5813" y="6400800"/>
            <a:ext cx="1905000" cy="457200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79145018-09A8-4E34-B26F-1AC9E79E1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Cabinet for Health and Family Services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0CE9E-C676-4FD5-894D-F30E1CC63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Cabinet for Health and Family Services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EAE62-FF38-49AA-A3BA-6743DA0BB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Cabinet for Health and Family Services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E4ADB-37F2-4924-9366-0991EE52B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066800"/>
            <a:ext cx="4305300" cy="5029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066800"/>
            <a:ext cx="43053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Cabinet for Health and Family Services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6A4A9-4404-43CB-94BA-424D53C29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Cabinet for Health and Family Services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9A464-FC0F-475D-89A1-35FDEAC10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Cabinet for Health and Family Services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7314D-C523-44AE-9031-E773EC002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Cabinet for Health and Family Services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D1D1C-7906-4342-B73E-18CB6E255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Cabinet for Health and Family Services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70B1B-3425-409E-B7AA-37FB60568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Cabinet for Health and Family Services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8D7D0-8391-4B7D-B949-4C7F74478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Cabinet for Health and Family Services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3EB68-AA51-4489-9240-B3F5C0639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Cabinet for Health and Family Services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20756-53C4-49B9-BB92-E9E295710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Cabinet for Health and Family Services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43729-ADDB-4351-8DB3-8DAF7E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2484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r>
              <a:rPr lang="en-US"/>
              <a:t>Cabinet for Health and Family Services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4A10F1DD-4DD9-44A3-BFD5-78AC0D7FC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00" y="1181100"/>
            <a:ext cx="9118600" cy="1219200"/>
          </a:xfrm>
        </p:spPr>
        <p:txBody>
          <a:bodyPr/>
          <a:lstStyle/>
          <a:p>
            <a:r>
              <a:rPr lang="en-US" sz="5400" b="1" dirty="0" smtClean="0"/>
              <a:t>An Update on KASPER</a:t>
            </a:r>
          </a:p>
        </p:txBody>
      </p:sp>
      <p:sp>
        <p:nvSpPr>
          <p:cNvPr id="308228" name="Rectangle 4"/>
          <p:cNvSpPr>
            <a:spLocks noChangeArrowheads="1"/>
          </p:cNvSpPr>
          <p:nvPr/>
        </p:nvSpPr>
        <p:spPr bwMode="auto">
          <a:xfrm>
            <a:off x="228600" y="838200"/>
            <a:ext cx="8686800" cy="1905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8600" y="3352800"/>
            <a:ext cx="8534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Jill E. Lee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Investigator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Drug Enforcement and Professional Practices Branch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Kentucky Cabinet for Health and Family Services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Kentucky Rural Health Association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September </a:t>
            </a:r>
            <a:r>
              <a:rPr lang="en-US" sz="1600" b="1" dirty="0" smtClean="0">
                <a:solidFill>
                  <a:schemeClr val="bg1"/>
                </a:solidFill>
              </a:rPr>
              <a:t>27, </a:t>
            </a:r>
            <a:r>
              <a:rPr lang="en-US" sz="1600" b="1" dirty="0" smtClean="0">
                <a:solidFill>
                  <a:schemeClr val="bg1"/>
                </a:solidFill>
              </a:rPr>
              <a:t>2013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2012 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KASPER Reports Requested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Cabinet for Health and Family Services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03184"/>
              </p:ext>
            </p:extLst>
          </p:nvPr>
        </p:nvGraphicFramePr>
        <p:xfrm>
          <a:off x="0" y="838200"/>
          <a:ext cx="9143999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96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801627"/>
              </p:ext>
            </p:extLst>
          </p:nvPr>
        </p:nvGraphicFramePr>
        <p:xfrm>
          <a:off x="1905000" y="1905000"/>
          <a:ext cx="5638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05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Cabinet for Health and Family Services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Top Prescribed Controlled Substances by</a:t>
            </a:r>
            <a:br>
              <a:rPr lang="en-US" sz="2400" dirty="0" smtClean="0"/>
            </a:br>
            <a:r>
              <a:rPr lang="en-US" sz="2400" dirty="0" smtClean="0"/>
              <a:t>Therapeutic Category by Doses - 2012</a:t>
            </a:r>
          </a:p>
        </p:txBody>
      </p:sp>
      <p:sp>
        <p:nvSpPr>
          <p:cNvPr id="45061" name="AutoShape 4"/>
          <p:cNvSpPr>
            <a:spLocks noChangeArrowheads="1"/>
          </p:cNvSpPr>
          <p:nvPr/>
        </p:nvSpPr>
        <p:spPr bwMode="auto">
          <a:xfrm>
            <a:off x="7162800" y="1371600"/>
            <a:ext cx="1981200" cy="1143000"/>
          </a:xfrm>
          <a:prstGeom prst="wedgeRectCallout">
            <a:avLst>
              <a:gd name="adj1" fmla="val -73855"/>
              <a:gd name="adj2" fmla="val 555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buClr>
                <a:srgbClr val="0000CC"/>
              </a:buClr>
              <a:buFont typeface="Marlett" pitchFamily="2" charset="2"/>
              <a:buNone/>
            </a:pPr>
            <a:r>
              <a:rPr lang="en-US" sz="1400" b="1" dirty="0" smtClean="0">
                <a:latin typeface="+mn-lt"/>
              </a:rPr>
              <a:t>Hydrocodone 41.5%</a:t>
            </a:r>
            <a:r>
              <a:rPr lang="en-US" sz="14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1400" b="1" dirty="0" err="1" smtClean="0">
                <a:latin typeface="+mn-lt"/>
              </a:rPr>
              <a:t>Lortab</a:t>
            </a:r>
            <a:endParaRPr lang="en-US" sz="1400" b="1" dirty="0">
              <a:latin typeface="+mn-lt"/>
            </a:endParaRPr>
          </a:p>
          <a:p>
            <a:pPr algn="ctr">
              <a:lnSpc>
                <a:spcPct val="105000"/>
              </a:lnSpc>
              <a:buClr>
                <a:srgbClr val="0000CC"/>
              </a:buClr>
              <a:buFont typeface="Marlett" pitchFamily="2" charset="2"/>
              <a:buNone/>
            </a:pPr>
            <a:r>
              <a:rPr lang="en-US" sz="1400" b="1" dirty="0" err="1">
                <a:latin typeface="+mn-lt"/>
              </a:rPr>
              <a:t>Lorcet</a:t>
            </a:r>
            <a:endParaRPr lang="en-US" sz="1400" b="1" dirty="0">
              <a:latin typeface="+mn-lt"/>
            </a:endParaRPr>
          </a:p>
          <a:p>
            <a:pPr algn="ctr">
              <a:lnSpc>
                <a:spcPct val="105000"/>
              </a:lnSpc>
              <a:buClr>
                <a:srgbClr val="0000CC"/>
              </a:buClr>
              <a:buFont typeface="Marlett" pitchFamily="2" charset="2"/>
              <a:buNone/>
            </a:pPr>
            <a:r>
              <a:rPr lang="en-US" sz="1400" b="1" dirty="0" err="1" smtClean="0">
                <a:latin typeface="+mn-lt"/>
              </a:rPr>
              <a:t>Vicodin</a:t>
            </a:r>
            <a:endParaRPr lang="en-US" sz="1400" b="1" dirty="0">
              <a:latin typeface="+mn-lt"/>
            </a:endParaRPr>
          </a:p>
        </p:txBody>
      </p:sp>
      <p:sp>
        <p:nvSpPr>
          <p:cNvPr id="45062" name="AutoShape 5"/>
          <p:cNvSpPr>
            <a:spLocks noChangeArrowheads="1"/>
          </p:cNvSpPr>
          <p:nvPr/>
        </p:nvSpPr>
        <p:spPr bwMode="auto">
          <a:xfrm>
            <a:off x="1295400" y="5410200"/>
            <a:ext cx="1752600" cy="762000"/>
          </a:xfrm>
          <a:prstGeom prst="wedgeRectCallout">
            <a:avLst>
              <a:gd name="adj1" fmla="val 31235"/>
              <a:gd name="adj2" fmla="val -13958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buClr>
                <a:srgbClr val="0000CC"/>
              </a:buClr>
              <a:buFont typeface="Marlett" pitchFamily="2" charset="2"/>
              <a:buNone/>
            </a:pPr>
            <a:r>
              <a:rPr lang="en-US" sz="1400" b="1" dirty="0" smtClean="0">
                <a:latin typeface="+mn-lt"/>
              </a:rPr>
              <a:t>Alprazolam 11.8%</a:t>
            </a:r>
          </a:p>
          <a:p>
            <a:pPr algn="ctr">
              <a:lnSpc>
                <a:spcPct val="105000"/>
              </a:lnSpc>
              <a:buClr>
                <a:srgbClr val="0000CC"/>
              </a:buClr>
              <a:buFont typeface="Marlett" pitchFamily="2" charset="2"/>
              <a:buNone/>
            </a:pPr>
            <a:r>
              <a:rPr lang="en-US" sz="1400" b="1" dirty="0" err="1" smtClean="0">
                <a:latin typeface="+mn-lt"/>
              </a:rPr>
              <a:t>Xanax</a:t>
            </a:r>
            <a:endParaRPr lang="en-US" sz="1400" b="1" dirty="0">
              <a:latin typeface="+mn-lt"/>
            </a:endParaRPr>
          </a:p>
        </p:txBody>
      </p:sp>
      <p:sp>
        <p:nvSpPr>
          <p:cNvPr id="45068" name="AutoShape 11"/>
          <p:cNvSpPr>
            <a:spLocks noChangeArrowheads="1"/>
          </p:cNvSpPr>
          <p:nvPr/>
        </p:nvSpPr>
        <p:spPr bwMode="auto">
          <a:xfrm>
            <a:off x="0" y="3943350"/>
            <a:ext cx="1905000" cy="762000"/>
          </a:xfrm>
          <a:prstGeom prst="wedgeRectCallout">
            <a:avLst>
              <a:gd name="adj1" fmla="val 61503"/>
              <a:gd name="adj2" fmla="val -1028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buClr>
                <a:srgbClr val="0000CC"/>
              </a:buClr>
              <a:buFont typeface="Marlett" pitchFamily="2" charset="2"/>
              <a:buNone/>
            </a:pPr>
            <a:r>
              <a:rPr lang="en-US" sz="1400" b="1" dirty="0" smtClean="0">
                <a:latin typeface="+mn-lt"/>
              </a:rPr>
              <a:t>Tramadol 6.9%</a:t>
            </a:r>
          </a:p>
          <a:p>
            <a:pPr algn="ctr">
              <a:lnSpc>
                <a:spcPct val="105000"/>
              </a:lnSpc>
              <a:buClr>
                <a:srgbClr val="0000CC"/>
              </a:buClr>
              <a:buFont typeface="Marlett" pitchFamily="2" charset="2"/>
              <a:buNone/>
            </a:pPr>
            <a:r>
              <a:rPr lang="en-US" sz="1400" b="1" dirty="0" smtClean="0">
                <a:latin typeface="+mn-lt"/>
              </a:rPr>
              <a:t>Ultram</a:t>
            </a:r>
            <a:endParaRPr lang="en-US" sz="1400" b="1" dirty="0">
              <a:latin typeface="+mn-lt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3810000" y="5638800"/>
            <a:ext cx="2133600" cy="990600"/>
          </a:xfrm>
          <a:prstGeom prst="wedgeRectCallout">
            <a:avLst>
              <a:gd name="adj1" fmla="val -11792"/>
              <a:gd name="adj2" fmla="val -8631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buClr>
                <a:srgbClr val="0000CC"/>
              </a:buClr>
              <a:buFont typeface="Marlett" pitchFamily="2" charset="2"/>
              <a:buNone/>
            </a:pPr>
            <a:r>
              <a:rPr lang="en-US" sz="1400" b="1" dirty="0" smtClean="0">
                <a:latin typeface="+mn-lt"/>
              </a:rPr>
              <a:t>Oxycodone 15.9%</a:t>
            </a:r>
            <a:r>
              <a:rPr lang="en-US" sz="14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1400" b="1" dirty="0" err="1" smtClean="0">
                <a:latin typeface="+mn-lt"/>
              </a:rPr>
              <a:t>OxyContin</a:t>
            </a:r>
            <a:endParaRPr lang="en-US" sz="1400" b="1" dirty="0" smtClean="0">
              <a:latin typeface="+mn-lt"/>
            </a:endParaRPr>
          </a:p>
          <a:p>
            <a:pPr algn="ctr">
              <a:lnSpc>
                <a:spcPct val="105000"/>
              </a:lnSpc>
              <a:buClr>
                <a:srgbClr val="0000CC"/>
              </a:buClr>
              <a:buFont typeface="Marlett" pitchFamily="2" charset="2"/>
              <a:buNone/>
            </a:pPr>
            <a:r>
              <a:rPr lang="en-US" sz="1400" b="1" dirty="0" err="1" smtClean="0">
                <a:latin typeface="+mn-lt"/>
              </a:rPr>
              <a:t>Percodan</a:t>
            </a:r>
            <a:endParaRPr lang="en-US" sz="1400" b="1" dirty="0" smtClean="0">
              <a:latin typeface="+mn-lt"/>
            </a:endParaRPr>
          </a:p>
          <a:p>
            <a:pPr algn="ctr">
              <a:lnSpc>
                <a:spcPct val="105000"/>
              </a:lnSpc>
              <a:buClr>
                <a:srgbClr val="0000CC"/>
              </a:buClr>
              <a:buFont typeface="Marlett" pitchFamily="2" charset="2"/>
              <a:buNone/>
            </a:pPr>
            <a:r>
              <a:rPr lang="en-US" sz="1400" b="1" dirty="0" smtClean="0">
                <a:latin typeface="+mn-lt"/>
              </a:rPr>
              <a:t>Percocet</a:t>
            </a:r>
            <a:endParaRPr lang="en-US" sz="1400" b="1" dirty="0">
              <a:latin typeface="+mn-lt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0" y="2819400"/>
            <a:ext cx="1905000" cy="762000"/>
          </a:xfrm>
          <a:prstGeom prst="wedgeRectCallout">
            <a:avLst>
              <a:gd name="adj1" fmla="val 74369"/>
              <a:gd name="adj2" fmla="val -3458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buClr>
                <a:srgbClr val="0000CC"/>
              </a:buClr>
              <a:buFont typeface="Marlett" pitchFamily="2" charset="2"/>
              <a:buNone/>
            </a:pPr>
            <a:r>
              <a:rPr lang="en-US" sz="1400" b="1" dirty="0" smtClean="0">
                <a:latin typeface="+mn-lt"/>
              </a:rPr>
              <a:t>Clonazepam 6.6%</a:t>
            </a:r>
          </a:p>
          <a:p>
            <a:pPr algn="ctr">
              <a:lnSpc>
                <a:spcPct val="105000"/>
              </a:lnSpc>
              <a:buClr>
                <a:srgbClr val="0000CC"/>
              </a:buClr>
              <a:buFont typeface="Marlett" pitchFamily="2" charset="2"/>
              <a:buNone/>
            </a:pPr>
            <a:r>
              <a:rPr lang="en-US" sz="1400" b="1" dirty="0" err="1" smtClean="0">
                <a:latin typeface="+mn-lt"/>
              </a:rPr>
              <a:t>Klonopin</a:t>
            </a:r>
            <a:endParaRPr lang="en-US" sz="1400" b="1" dirty="0">
              <a:latin typeface="+mn-lt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0" y="1905000"/>
            <a:ext cx="1905000" cy="609600"/>
          </a:xfrm>
          <a:prstGeom prst="wedgeRectCallout">
            <a:avLst>
              <a:gd name="adj1" fmla="val 94644"/>
              <a:gd name="adj2" fmla="val 5479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buClr>
                <a:srgbClr val="0000CC"/>
              </a:buClr>
              <a:buFont typeface="Marlett" pitchFamily="2" charset="2"/>
              <a:buNone/>
            </a:pPr>
            <a:r>
              <a:rPr lang="en-US" sz="1400" b="1" dirty="0" smtClean="0">
                <a:latin typeface="+mn-lt"/>
              </a:rPr>
              <a:t>Diazepam 4.5%</a:t>
            </a:r>
          </a:p>
          <a:p>
            <a:pPr algn="ctr">
              <a:lnSpc>
                <a:spcPct val="105000"/>
              </a:lnSpc>
              <a:buClr>
                <a:srgbClr val="0000CC"/>
              </a:buClr>
              <a:buFont typeface="Marlett" pitchFamily="2" charset="2"/>
              <a:buNone/>
            </a:pPr>
            <a:r>
              <a:rPr lang="en-US" sz="1400" b="1" dirty="0" smtClean="0">
                <a:latin typeface="+mn-lt"/>
              </a:rPr>
              <a:t>Valium</a:t>
            </a:r>
            <a:endParaRPr lang="en-US" sz="1400" b="1" dirty="0">
              <a:latin typeface="+mn-lt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5486400" y="914400"/>
            <a:ext cx="1600200" cy="762000"/>
          </a:xfrm>
          <a:prstGeom prst="wedgeRectCallout">
            <a:avLst>
              <a:gd name="adj1" fmla="val -108032"/>
              <a:gd name="adj2" fmla="val 1187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buClr>
                <a:srgbClr val="0000CC"/>
              </a:buClr>
              <a:buFont typeface="Marlett" pitchFamily="2" charset="2"/>
              <a:buNone/>
            </a:pPr>
            <a:r>
              <a:rPr lang="en-US" sz="1400" b="1" dirty="0" smtClean="0">
                <a:latin typeface="+mn-lt"/>
              </a:rPr>
              <a:t>Phentermine 2.4%</a:t>
            </a:r>
          </a:p>
          <a:p>
            <a:pPr algn="ctr">
              <a:lnSpc>
                <a:spcPct val="105000"/>
              </a:lnSpc>
              <a:buClr>
                <a:srgbClr val="0000CC"/>
              </a:buClr>
              <a:buFont typeface="Marlett" pitchFamily="2" charset="2"/>
              <a:buNone/>
            </a:pPr>
            <a:r>
              <a:rPr lang="en-US" sz="1400" b="1" dirty="0" err="1" smtClean="0">
                <a:latin typeface="+mn-lt"/>
              </a:rPr>
              <a:t>Adipex</a:t>
            </a:r>
            <a:r>
              <a:rPr lang="en-US" sz="1400" b="1" dirty="0" smtClean="0">
                <a:latin typeface="+mn-lt"/>
              </a:rPr>
              <a:t>-P</a:t>
            </a:r>
            <a:endParaRPr lang="en-US" sz="1400" b="1" dirty="0">
              <a:latin typeface="+mn-lt"/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3581400" y="914400"/>
            <a:ext cx="1752600" cy="762000"/>
          </a:xfrm>
          <a:prstGeom prst="wedgeRectCallout">
            <a:avLst>
              <a:gd name="adj1" fmla="val -14146"/>
              <a:gd name="adj2" fmla="val 1191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buClr>
                <a:srgbClr val="0000CC"/>
              </a:buClr>
              <a:buFont typeface="Marlett" pitchFamily="2" charset="2"/>
              <a:buNone/>
            </a:pPr>
            <a:r>
              <a:rPr lang="en-US" sz="1400" b="1" dirty="0" smtClean="0">
                <a:latin typeface="+mn-lt"/>
              </a:rPr>
              <a:t>Amphetamine 2.7%</a:t>
            </a:r>
          </a:p>
          <a:p>
            <a:pPr algn="ctr">
              <a:lnSpc>
                <a:spcPct val="105000"/>
              </a:lnSpc>
              <a:buClr>
                <a:srgbClr val="0000CC"/>
              </a:buClr>
              <a:buFont typeface="Marlett" pitchFamily="2" charset="2"/>
              <a:buNone/>
            </a:pPr>
            <a:r>
              <a:rPr lang="en-US" sz="1400" b="1" dirty="0" smtClean="0">
                <a:latin typeface="+mn-lt"/>
              </a:rPr>
              <a:t>Adderall</a:t>
            </a:r>
            <a:endParaRPr lang="en-US" sz="1400" b="1" dirty="0">
              <a:latin typeface="+mn-lt"/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2057400" y="914400"/>
            <a:ext cx="1447800" cy="609600"/>
          </a:xfrm>
          <a:prstGeom prst="wedgeRectCallout">
            <a:avLst>
              <a:gd name="adj1" fmla="val 69964"/>
              <a:gd name="adj2" fmla="val 1691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buClr>
                <a:srgbClr val="0000CC"/>
              </a:buClr>
              <a:buFont typeface="Marlett" pitchFamily="2" charset="2"/>
              <a:buNone/>
            </a:pPr>
            <a:r>
              <a:rPr lang="en-US" sz="1400" b="1" dirty="0" err="1" smtClean="0">
                <a:latin typeface="+mn-lt"/>
              </a:rPr>
              <a:t>Zolpidem</a:t>
            </a:r>
            <a:r>
              <a:rPr lang="en-US" sz="1400" b="1" dirty="0" smtClean="0">
                <a:latin typeface="+mn-lt"/>
              </a:rPr>
              <a:t> 3.5%</a:t>
            </a:r>
          </a:p>
          <a:p>
            <a:pPr algn="ctr">
              <a:lnSpc>
                <a:spcPct val="105000"/>
              </a:lnSpc>
              <a:buClr>
                <a:srgbClr val="0000CC"/>
              </a:buClr>
              <a:buFont typeface="Marlett" pitchFamily="2" charset="2"/>
              <a:buNone/>
            </a:pPr>
            <a:r>
              <a:rPr lang="en-US" sz="1400" b="1" dirty="0" smtClean="0">
                <a:latin typeface="+mn-lt"/>
              </a:rPr>
              <a:t>Ambien</a:t>
            </a:r>
            <a:endParaRPr lang="en-US" sz="1400" b="1" dirty="0">
              <a:latin typeface="+mn-lt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228600" y="914400"/>
            <a:ext cx="1676400" cy="609600"/>
          </a:xfrm>
          <a:prstGeom prst="wedgeRectCallout">
            <a:avLst>
              <a:gd name="adj1" fmla="val 133693"/>
              <a:gd name="adj2" fmla="val 18791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buClr>
                <a:srgbClr val="0000CC"/>
              </a:buClr>
              <a:buFont typeface="Marlett" pitchFamily="2" charset="2"/>
              <a:buNone/>
            </a:pPr>
            <a:r>
              <a:rPr lang="en-US" sz="1400" b="1" dirty="0" err="1" smtClean="0">
                <a:latin typeface="+mn-lt"/>
              </a:rPr>
              <a:t>Lorazepam</a:t>
            </a:r>
            <a:r>
              <a:rPr lang="en-US" sz="1400" b="1" dirty="0" smtClean="0">
                <a:latin typeface="+mn-lt"/>
              </a:rPr>
              <a:t> 4.0%</a:t>
            </a:r>
          </a:p>
          <a:p>
            <a:pPr algn="ctr">
              <a:lnSpc>
                <a:spcPct val="105000"/>
              </a:lnSpc>
              <a:buClr>
                <a:srgbClr val="0000CC"/>
              </a:buClr>
              <a:buFont typeface="Marlett" pitchFamily="2" charset="2"/>
              <a:buNone/>
            </a:pPr>
            <a:r>
              <a:rPr lang="en-US" sz="1400" b="1" dirty="0" smtClean="0">
                <a:latin typeface="+mn-lt"/>
              </a:rPr>
              <a:t>Ativan</a:t>
            </a:r>
            <a:endParaRPr lang="en-US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99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000099"/>
                </a:solidFill>
              </a:rPr>
              <a:t>Cabinet for Health and Family Services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609600"/>
          </a:xfrm>
        </p:spPr>
        <p:txBody>
          <a:bodyPr/>
          <a:lstStyle/>
          <a:p>
            <a:pPr eaLnBrk="1" hangingPunct="1"/>
            <a:r>
              <a:rPr lang="en-US" sz="3600" smtClean="0"/>
              <a:t>KASPER Stakeholders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334000"/>
          </a:xfrm>
        </p:spPr>
        <p:txBody>
          <a:bodyPr/>
          <a:lstStyle/>
          <a:p>
            <a:pPr marL="990600" lvl="1" indent="-533400" eaLnBrk="1" hangingPunct="1">
              <a:lnSpc>
                <a:spcPct val="80000"/>
              </a:lnSpc>
              <a:buClr>
                <a:schemeClr val="tx2"/>
              </a:buClr>
              <a:buFontTx/>
              <a:buChar char="•"/>
            </a:pPr>
            <a:r>
              <a:rPr lang="en-US" sz="2400" b="1" dirty="0" smtClean="0"/>
              <a:t>Licensing Boards</a:t>
            </a:r>
            <a:r>
              <a:rPr lang="en-US" sz="2400" dirty="0" smtClean="0"/>
              <a:t> – to investigate potential inappropriate prescribing by a </a:t>
            </a:r>
            <a:r>
              <a:rPr lang="en-US" sz="2400" dirty="0" smtClean="0">
                <a:solidFill>
                  <a:schemeClr val="tx2"/>
                </a:solidFill>
              </a:rPr>
              <a:t>licensee.</a:t>
            </a:r>
            <a:r>
              <a:rPr lang="en-US" sz="2400" dirty="0" smtClean="0"/>
              <a:t> </a:t>
            </a:r>
          </a:p>
          <a:p>
            <a:pPr marL="990600" lvl="1" indent="-533400" eaLnBrk="1" hangingPunct="1">
              <a:lnSpc>
                <a:spcPct val="80000"/>
              </a:lnSpc>
              <a:buClr>
                <a:schemeClr val="tx2"/>
              </a:buClr>
              <a:buFontTx/>
              <a:buChar char="•"/>
            </a:pPr>
            <a:r>
              <a:rPr lang="en-US" sz="2400" b="1" dirty="0" smtClean="0"/>
              <a:t>Practitioners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and </a:t>
            </a:r>
            <a:r>
              <a:rPr lang="en-US" sz="2400" b="1" dirty="0" smtClean="0"/>
              <a:t>Pharmacists</a:t>
            </a:r>
            <a:r>
              <a:rPr lang="en-US" sz="2400" dirty="0" smtClean="0"/>
              <a:t> – to review a current patient’s controlled substance prescription history </a:t>
            </a:r>
            <a:r>
              <a:rPr lang="en-US" sz="2400" dirty="0" smtClean="0">
                <a:solidFill>
                  <a:schemeClr val="tx2"/>
                </a:solidFill>
              </a:rPr>
              <a:t>for medical and/or pharmaceutical treatment.</a:t>
            </a:r>
            <a:endParaRPr lang="en-US" sz="2400" b="1" dirty="0" smtClean="0"/>
          </a:p>
          <a:p>
            <a:pPr marL="990600" lvl="1" indent="-533400" eaLnBrk="1" hangingPunct="1">
              <a:lnSpc>
                <a:spcPct val="80000"/>
              </a:lnSpc>
              <a:buClr>
                <a:schemeClr val="tx2"/>
              </a:buClr>
              <a:buFontTx/>
              <a:buChar char="•"/>
            </a:pPr>
            <a:r>
              <a:rPr lang="en-US" sz="2400" b="1" dirty="0" smtClean="0"/>
              <a:t>Law Enforcement Officers, OIG employees, </a:t>
            </a:r>
            <a:r>
              <a:rPr lang="en-US" sz="2400" b="1" dirty="0" smtClean="0">
                <a:solidFill>
                  <a:schemeClr val="tx2"/>
                </a:solidFill>
              </a:rPr>
              <a:t>Commonwealth’s attorneys, county attorneys </a:t>
            </a:r>
            <a:r>
              <a:rPr lang="en-US" sz="2400" dirty="0" smtClean="0">
                <a:solidFill>
                  <a:schemeClr val="tx2"/>
                </a:solidFill>
              </a:rPr>
              <a:t>- </a:t>
            </a:r>
            <a:r>
              <a:rPr lang="en-US" sz="2400" dirty="0" smtClean="0"/>
              <a:t>to review an individual’s controlled substance prescription history as part of a </a:t>
            </a:r>
            <a:r>
              <a:rPr lang="en-US" sz="2400" dirty="0" smtClean="0">
                <a:solidFill>
                  <a:schemeClr val="tx2"/>
                </a:solidFill>
              </a:rPr>
              <a:t>bona fide drug investigation or drug prosecution.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  <a:buClr>
                <a:schemeClr val="tx2"/>
              </a:buClr>
              <a:buFontTx/>
              <a:buChar char="•"/>
            </a:pPr>
            <a:r>
              <a:rPr lang="en-US" sz="2400" b="1" dirty="0" smtClean="0"/>
              <a:t>Medicaid</a:t>
            </a:r>
            <a:r>
              <a:rPr lang="en-US" sz="2400" dirty="0" smtClean="0"/>
              <a:t> – to screen member</a:t>
            </a:r>
            <a:r>
              <a:rPr lang="en-US" sz="2400" dirty="0" smtClean="0">
                <a:solidFill>
                  <a:schemeClr val="tx2"/>
                </a:solidFill>
              </a:rPr>
              <a:t>s for potential abuse of pharmacy benefits and to determine “lock-in”; to screen providers for adherence to prescribing guidelines for Medicaid patients.</a:t>
            </a:r>
            <a:r>
              <a:rPr lang="en-US" sz="2400" dirty="0" smtClean="0"/>
              <a:t> 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  <a:buClr>
                <a:schemeClr val="tx2"/>
              </a:buClr>
              <a:buFontTx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A judge or probation or parole officer</a:t>
            </a:r>
            <a:r>
              <a:rPr lang="en-US" sz="2400" dirty="0" smtClean="0">
                <a:solidFill>
                  <a:schemeClr val="tx2"/>
                </a:solidFill>
              </a:rPr>
              <a:t> – to help ensure adherence to drug diversion or probation program guidelines. </a:t>
            </a:r>
          </a:p>
          <a:p>
            <a:pPr marL="990600" lvl="1" indent="-533400" eaLnBrk="1" hangingPunct="1">
              <a:lnSpc>
                <a:spcPct val="8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326813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Cabinet for Health and Family Services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KASPER Usage December 31, 2012</a:t>
            </a: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4572000" y="1062334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Law Enforcement = </a:t>
            </a:r>
            <a:r>
              <a:rPr lang="en-US" sz="2400" b="1" dirty="0" smtClean="0">
                <a:latin typeface="+mj-lt"/>
              </a:rPr>
              <a:t>.5%</a:t>
            </a:r>
            <a:endParaRPr lang="en-US" sz="2400" b="1" dirty="0">
              <a:latin typeface="+mj-lt"/>
            </a:endParaRP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914400" y="5451475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Prescribers = </a:t>
            </a:r>
            <a:r>
              <a:rPr lang="en-US" sz="2400" b="1" dirty="0" smtClean="0">
                <a:latin typeface="+mj-lt"/>
              </a:rPr>
              <a:t>97.3%</a:t>
            </a:r>
            <a:endParaRPr lang="en-US" sz="2400" b="1" dirty="0">
              <a:latin typeface="+mj-lt"/>
            </a:endParaRPr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362857" y="10623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Pharmacists = </a:t>
            </a:r>
            <a:r>
              <a:rPr lang="en-US" sz="2400" b="1" dirty="0" smtClean="0">
                <a:latin typeface="+mj-lt"/>
              </a:rPr>
              <a:t>2.1%</a:t>
            </a:r>
            <a:endParaRPr lang="en-US" sz="2400" b="1" dirty="0">
              <a:latin typeface="+mj-lt"/>
            </a:endParaRPr>
          </a:p>
        </p:txBody>
      </p:sp>
      <p:sp>
        <p:nvSpPr>
          <p:cNvPr id="47112" name="Text Box 7"/>
          <p:cNvSpPr txBox="1">
            <a:spLocks noChangeArrowheads="1"/>
          </p:cNvSpPr>
          <p:nvPr/>
        </p:nvSpPr>
        <p:spPr bwMode="auto">
          <a:xfrm>
            <a:off x="6901718" y="2362200"/>
            <a:ext cx="22525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Judges, Other</a:t>
            </a:r>
          </a:p>
          <a:p>
            <a:pPr algn="ctr"/>
            <a:r>
              <a:rPr lang="en-US" b="1" dirty="0">
                <a:latin typeface="+mj-lt"/>
              </a:rPr>
              <a:t>=</a:t>
            </a:r>
            <a:r>
              <a:rPr lang="en-US" sz="2400" b="1" dirty="0" smtClean="0">
                <a:latin typeface="+mj-lt"/>
              </a:rPr>
              <a:t> .</a:t>
            </a:r>
            <a:r>
              <a:rPr lang="en-US" sz="2400" b="1" dirty="0">
                <a:latin typeface="+mj-lt"/>
              </a:rPr>
              <a:t>1%</a:t>
            </a:r>
          </a:p>
        </p:txBody>
      </p:sp>
      <p:sp>
        <p:nvSpPr>
          <p:cNvPr id="47113" name="Line 8"/>
          <p:cNvSpPr>
            <a:spLocks noChangeShapeType="1"/>
          </p:cNvSpPr>
          <p:nvPr/>
        </p:nvSpPr>
        <p:spPr bwMode="auto">
          <a:xfrm flipV="1">
            <a:off x="3581400" y="51816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4" name="Line 9"/>
          <p:cNvSpPr>
            <a:spLocks noChangeShapeType="1"/>
          </p:cNvSpPr>
          <p:nvPr/>
        </p:nvSpPr>
        <p:spPr bwMode="auto">
          <a:xfrm flipH="1">
            <a:off x="4495800" y="1524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5" name="Line 10"/>
          <p:cNvSpPr>
            <a:spLocks noChangeShapeType="1"/>
          </p:cNvSpPr>
          <p:nvPr/>
        </p:nvSpPr>
        <p:spPr bwMode="auto">
          <a:xfrm>
            <a:off x="3429000" y="1600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310991"/>
              </p:ext>
            </p:extLst>
          </p:nvPr>
        </p:nvGraphicFramePr>
        <p:xfrm>
          <a:off x="1600200" y="2114729"/>
          <a:ext cx="5638800" cy="3336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7112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Cabinet for Health and Family Services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Goals of KASPER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7630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KASPER was designed as a tool to help address prescription drug abuse and diversion by providing:</a:t>
            </a:r>
          </a:p>
          <a:p>
            <a:pPr lvl="1" eaLnBrk="1" hangingPunct="1"/>
            <a:r>
              <a:rPr lang="en-US" dirty="0" smtClean="0"/>
              <a:t>A source of information for health care professionals</a:t>
            </a:r>
          </a:p>
          <a:p>
            <a:pPr lvl="1" eaLnBrk="1" hangingPunct="1"/>
            <a:r>
              <a:rPr lang="en-US" dirty="0" smtClean="0"/>
              <a:t>An investigative tool for law enforcement and regulatory agencies</a:t>
            </a:r>
          </a:p>
          <a:p>
            <a:pPr eaLnBrk="1" hangingPunct="1"/>
            <a:r>
              <a:rPr lang="en-US" dirty="0" smtClean="0"/>
              <a:t>KASPER was not designed to:</a:t>
            </a:r>
          </a:p>
          <a:p>
            <a:pPr lvl="1" eaLnBrk="1" hangingPunct="1"/>
            <a:r>
              <a:rPr lang="en-US" dirty="0" smtClean="0"/>
              <a:t>Prevent people from obtaining prescription drugs</a:t>
            </a:r>
          </a:p>
          <a:p>
            <a:pPr lvl="1" eaLnBrk="1" hangingPunct="1"/>
            <a:r>
              <a:rPr lang="en-US" dirty="0" smtClean="0"/>
              <a:t>Decrease the number of doses dispensed</a:t>
            </a:r>
          </a:p>
        </p:txBody>
      </p:sp>
    </p:spTree>
    <p:extLst>
      <p:ext uri="{BB962C8B-B14F-4D97-AF65-F5344CB8AC3E}">
        <p14:creationId xmlns:p14="http://schemas.microsoft.com/office/powerpoint/2010/main" val="331065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 </a:t>
            </a:r>
            <a:r>
              <a:rPr lang="en-US" smtClean="0"/>
              <a:t>The Drug Enforcement and</a:t>
            </a:r>
            <a:br>
              <a:rPr lang="en-US" smtClean="0"/>
            </a:br>
            <a:r>
              <a:rPr lang="en-US" smtClean="0"/>
              <a:t>Professional Practices Branch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743200"/>
            <a:ext cx="9144000" cy="1752600"/>
          </a:xfrm>
        </p:spPr>
        <p:txBody>
          <a:bodyPr/>
          <a:lstStyle/>
          <a:p>
            <a:pPr eaLnBrk="1" hangingPunct="1"/>
            <a:r>
              <a:rPr lang="en-US" sz="40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3576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Drug Enforcement Branch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Drug Enforcement and Professional Practices Branch (DEPPB) is housed within the Cabinet for Health and Family Services: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Office of Inspector General (OIG)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Division of Audits and Investigations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DEPPB Responsibilities: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Enforcement of Kentucky Controlled Substances Act (KRS 218).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Conducting drug investigations.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Licensing drug manufacturers and distributors.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Enforcement of Kentucky Food, Drug and Cosmetic Act (KRS 217).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Operation of the KASPER program.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Cabinet for Health and Family Services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DEPPB Investigators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077200" cy="4495800"/>
          </a:xfrm>
        </p:spPr>
        <p:txBody>
          <a:bodyPr/>
          <a:lstStyle/>
          <a:p>
            <a:pPr eaLnBrk="1" hangingPunct="1"/>
            <a:r>
              <a:rPr lang="en-US" sz="2800" smtClean="0"/>
              <a:t>Over the years DEPPB has migrated from a purely law enforcement agency to a consulting and assistance role in supporting investigations by other law enforcement agencies.</a:t>
            </a:r>
          </a:p>
          <a:p>
            <a:pPr eaLnBrk="1" hangingPunct="1"/>
            <a:r>
              <a:rPr lang="en-US" sz="2800" smtClean="0"/>
              <a:t>Our investigators, by statute are all pharmacists thereby giving them a unique insight into drugs, provider and dispenser office procedures and record keeping/analysis.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Cabinet for Health and Family Services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Cabinet for Health and Family Services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Diversion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What do you do when diversion is suspected?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If you suspect an individual is involved in diverting controlled substances, we ask that you please report them to the proper law enforcement authorities.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If unsure who to contact please call the Drug Enforcement and Professional Practices Branch of the Office of the Inspector General for assistance.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(502) 564-7985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http://www.chfs.ky.gov/os/oig/auditsinv.htm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Cabinet for Health and Family Services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Diversion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991600" cy="5029200"/>
          </a:xfrm>
        </p:spPr>
        <p:txBody>
          <a:bodyPr/>
          <a:lstStyle/>
          <a:p>
            <a:pPr marL="400050" algn="ctr">
              <a:lnSpc>
                <a:spcPct val="90000"/>
              </a:lnSpc>
              <a:buFontTx/>
              <a:buNone/>
            </a:pPr>
            <a:r>
              <a:rPr lang="en-US" sz="3600" smtClean="0"/>
              <a:t>Reporting Provider Shoppers/Diverters</a:t>
            </a:r>
            <a:endParaRPr lang="en-US" sz="2800" smtClean="0"/>
          </a:p>
          <a:p>
            <a:pPr marL="400050">
              <a:lnSpc>
                <a:spcPct val="90000"/>
              </a:lnSpc>
              <a:buFontTx/>
              <a:buNone/>
            </a:pPr>
            <a:endParaRPr lang="en-US" smtClean="0"/>
          </a:p>
          <a:p>
            <a:pPr marL="400050">
              <a:lnSpc>
                <a:spcPct val="90000"/>
              </a:lnSpc>
            </a:pPr>
            <a:r>
              <a:rPr lang="en-US" smtClean="0"/>
              <a:t>KRS 218A.280 Controlled substances – Communications with practitioner not privileged.</a:t>
            </a:r>
          </a:p>
          <a:p>
            <a:pPr marL="800100" lvl="1"/>
            <a:r>
              <a:rPr lang="en-US" smtClean="0"/>
              <a:t>Information communicated to a practitioner in an effort unlawfully to procure a controlled substance, or unlawfully to procure the administration of any controlled substance, shall not be deemed a privileged communication.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Cabinet for Health and Family Services</a:t>
            </a:r>
            <a:endParaRPr lang="en-US" dirty="0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Disclosure</a:t>
            </a:r>
            <a:endParaRPr lang="en-US" sz="3600" dirty="0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82000" cy="4572000"/>
          </a:xfrm>
        </p:spPr>
        <p:txBody>
          <a:bodyPr/>
          <a:lstStyle/>
          <a:p>
            <a:r>
              <a:rPr lang="en-US" sz="3600" dirty="0" smtClean="0"/>
              <a:t>Jill E. Lee</a:t>
            </a:r>
            <a:endParaRPr lang="en-US" sz="3600" dirty="0"/>
          </a:p>
          <a:p>
            <a:pPr lvl="1"/>
            <a:r>
              <a:rPr lang="en-US" sz="3200" dirty="0"/>
              <a:t>No relevant financial relationships.</a:t>
            </a:r>
          </a:p>
          <a:p>
            <a:pPr lvl="1"/>
            <a:r>
              <a:rPr lang="en-US" sz="3200" dirty="0"/>
              <a:t>No conflicts of interest.</a:t>
            </a:r>
          </a:p>
          <a:p>
            <a:pPr lvl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87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Cabinet for Health and Family Services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Diversion – 902 KAR 55:110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991600" cy="5029200"/>
          </a:xfrm>
        </p:spPr>
        <p:txBody>
          <a:bodyPr/>
          <a:lstStyle/>
          <a:p>
            <a:pPr marL="400050" algn="ctr">
              <a:lnSpc>
                <a:spcPct val="90000"/>
              </a:lnSpc>
              <a:buFontTx/>
              <a:buNone/>
            </a:pPr>
            <a:r>
              <a:rPr lang="en-US" sz="3600" dirty="0" smtClean="0"/>
              <a:t>Reporting Provider Shoppers/Diverters</a:t>
            </a:r>
            <a:endParaRPr lang="en-US" sz="2800" dirty="0" smtClean="0"/>
          </a:p>
          <a:p>
            <a:pPr marL="400050">
              <a:lnSpc>
                <a:spcPct val="90000"/>
              </a:lnSpc>
              <a:spcBef>
                <a:spcPts val="2400"/>
              </a:spcBef>
            </a:pPr>
            <a:r>
              <a:rPr lang="en-US" sz="2800" dirty="0" smtClean="0"/>
              <a:t>902 KAR 55:110 Section 10 (4) (b): In </a:t>
            </a:r>
            <a:r>
              <a:rPr lang="en-US" sz="2800" dirty="0"/>
              <a:t>addition to the purposes authorized under KRS 218A.202(8)(e</a:t>
            </a:r>
            <a:r>
              <a:rPr lang="en-US" sz="2800" dirty="0" smtClean="0"/>
              <a:t>), </a:t>
            </a:r>
            <a:r>
              <a:rPr lang="en-US" sz="2800" dirty="0"/>
              <a:t>and pursuant to KRS 218A.205(2)(a) and (6), a practitioner or pharmacist who obtains KASPER data or a report under KRS 218A.202(6)(e)1. or who in good faith believes that any person, including a patient, has violated the law in attempting to obtain a prescription for a controlled substance, may report suspected improper or illegal use of a controlled substance to law enforcement or the appropriate licensing board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0227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6968"/>
            <a:ext cx="8991600" cy="43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Drug Enforcement and</a:t>
            </a:r>
            <a:br>
              <a:rPr lang="en-US" sz="3200" dirty="0" smtClean="0"/>
            </a:br>
            <a:r>
              <a:rPr lang="en-US" sz="3200" dirty="0" smtClean="0"/>
              <a:t>Professional Practices Branch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Cabinet for Health and Family Services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92200" y="585238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Duncan McCracken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60259" y="5845850"/>
            <a:ext cx="187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Chris Johnson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201354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Amanda Ward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81210" y="5487906"/>
            <a:ext cx="193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Laura Beth Wells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09936" y="185474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Jill Lee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63888" y="1283732"/>
            <a:ext cx="128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Paula York</a:t>
            </a:r>
            <a:endParaRPr lang="en-US" dirty="0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5015293" y="2124061"/>
            <a:ext cx="194908" cy="3724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2197631" y="5436378"/>
            <a:ext cx="0" cy="4160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5426171" y="5487905"/>
            <a:ext cx="0" cy="3177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5418416" y="1653064"/>
            <a:ext cx="220383" cy="3604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 flipV="1">
            <a:off x="6836095" y="3733800"/>
            <a:ext cx="1050604" cy="17025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 b="1" dirty="0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H="1">
            <a:off x="8172450" y="2332892"/>
            <a:ext cx="133350" cy="3836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3666090" y="2889380"/>
            <a:ext cx="543845" cy="5396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11997" y="2496504"/>
            <a:ext cx="156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Carrie Gentry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04901" y="914400"/>
            <a:ext cx="6781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DEPPB Phone Number: 502-564-7985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1297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0"/>
            <a:ext cx="9144000" cy="2286000"/>
          </a:xfrm>
        </p:spPr>
        <p:txBody>
          <a:bodyPr/>
          <a:lstStyle/>
          <a:p>
            <a:pPr eaLnBrk="1" hangingPunct="1"/>
            <a:r>
              <a:rPr lang="en-US" dirty="0" smtClean="0"/>
              <a:t>Controlled Substance Prescribing</a:t>
            </a:r>
            <a:br>
              <a:rPr lang="en-US" dirty="0" smtClean="0"/>
            </a:br>
            <a:r>
              <a:rPr lang="en-US" dirty="0" smtClean="0"/>
              <a:t>in Kentucky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Recent Legislative Changes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743200"/>
            <a:ext cx="9144000" cy="1752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260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Cabinet for Health and Family Services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3200" dirty="0"/>
              <a:t>e</a:t>
            </a:r>
            <a:r>
              <a:rPr lang="en-US" sz="3200" dirty="0" smtClean="0"/>
              <a:t>KASPER Reporting KRS 218A.202 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143" y="1371600"/>
            <a:ext cx="8763000" cy="4724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sz="3600" dirty="0" smtClean="0"/>
              <a:t>Controlled substance administration or dispensing must be reported within one day effective July 1, 2013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817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Cabinet for Health and Family Services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3200" dirty="0"/>
              <a:t>e</a:t>
            </a:r>
            <a:r>
              <a:rPr lang="en-US" sz="3200" dirty="0" smtClean="0"/>
              <a:t>KASPER Reporting - KRS 218A.202 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915400" cy="3429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dirty="0" smtClean="0"/>
              <a:t>Schedule II controlled substances and Schedule III controlled substances that contain hydrocodone </a:t>
            </a:r>
            <a:r>
              <a:rPr lang="en-US" b="1" dirty="0" smtClean="0"/>
              <a:t>dispensed</a:t>
            </a:r>
            <a:r>
              <a:rPr lang="en-US" dirty="0" smtClean="0"/>
              <a:t> to a patient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sz="3200" dirty="0" smtClean="0"/>
              <a:t>Effective July 1, 2013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sz="3200" dirty="0" smtClean="0"/>
              <a:t>Other controlled substances are not required to be reported to KASPER if dispensing a 48 hour or less supply</a:t>
            </a:r>
            <a:endParaRPr lang="en-US" sz="3200" dirty="0"/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</a:pPr>
            <a:endParaRPr lang="en-US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1771" y="1219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For Hospitals: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3899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Cabinet for Health and Family Services</a:t>
            </a: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eKASPER Accounts – KRS 218A.202</a:t>
            </a:r>
            <a:r>
              <a:rPr lang="en-US" sz="3600" dirty="0" smtClean="0"/>
              <a:t> 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87086" y="2057400"/>
            <a:ext cx="8991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eKASPER registration is mandatory for Kentucky practitioners or pharmacists authorized to prescribe or dispense controlled substances to humans.</a:t>
            </a:r>
          </a:p>
        </p:txBody>
      </p:sp>
    </p:spTree>
    <p:extLst>
      <p:ext uri="{BB962C8B-B14F-4D97-AF65-F5344CB8AC3E}">
        <p14:creationId xmlns:p14="http://schemas.microsoft.com/office/powerpoint/2010/main" val="30070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000099"/>
                </a:solidFill>
              </a:rPr>
              <a:t>Cabinet for Health and Family Services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eKASPER Master Accounts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840594"/>
              </p:ext>
            </p:extLst>
          </p:nvPr>
        </p:nvGraphicFramePr>
        <p:xfrm>
          <a:off x="806503" y="1099004"/>
          <a:ext cx="7575499" cy="461599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77151"/>
                <a:gridCol w="1499587"/>
                <a:gridCol w="1499587"/>
                <a:gridCol w="1499587"/>
                <a:gridCol w="1499587"/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12/31/2011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04/24/2012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07/20/2012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07/31/2013</a:t>
                      </a:r>
                      <a:endParaRPr lang="en-US" sz="2000" dirty="0"/>
                    </a:p>
                  </a:txBody>
                  <a:tcPr anchor="ctr"/>
                </a:tc>
              </a:tr>
              <a:tr h="95839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Doctor*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5,470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     5,680 </a:t>
                      </a:r>
                      <a:endParaRPr lang="en-US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   11,923 </a:t>
                      </a:r>
                      <a:endParaRPr lang="en-US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   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17,296 </a:t>
                      </a:r>
                      <a:endParaRPr lang="en-US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APRN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690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        781 </a:t>
                      </a:r>
                      <a:endParaRPr lang="en-US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     1,523 </a:t>
                      </a:r>
                      <a:endParaRPr lang="en-US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     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2,008 </a:t>
                      </a:r>
                      <a:endParaRPr lang="en-US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Pharmacist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1,385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     1,450 </a:t>
                      </a:r>
                      <a:endParaRPr lang="en-US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     3,602 </a:t>
                      </a:r>
                      <a:endParaRPr lang="en-US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     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5,205 </a:t>
                      </a:r>
                      <a:endParaRPr lang="en-US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7,545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     7,911 </a:t>
                      </a:r>
                      <a:endParaRPr lang="en-US" sz="20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   17,048 </a:t>
                      </a:r>
                      <a:endParaRPr lang="en-US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   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24,509 </a:t>
                      </a:r>
                      <a:endParaRPr lang="en-US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5667375"/>
            <a:ext cx="8686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cs typeface="+mn-cs"/>
              </a:rPr>
              <a:t>*Includes physicians, dentists, optometrists and podiatrists</a:t>
            </a:r>
          </a:p>
        </p:txBody>
      </p:sp>
    </p:spTree>
    <p:extLst>
      <p:ext uri="{BB962C8B-B14F-4D97-AF65-F5344CB8AC3E}">
        <p14:creationId xmlns:p14="http://schemas.microsoft.com/office/powerpoint/2010/main" val="366993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Cabinet for Health and Family Services</a:t>
            </a: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eKASPER Prescriber Usage - KRS 218A.172 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87086" y="914400"/>
            <a:ext cx="89916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Query eKASPER for previous 12 months of data:</a:t>
            </a:r>
          </a:p>
          <a:p>
            <a:pPr marL="1028700" lvl="1" indent="-571500">
              <a:buFont typeface="Arial" pitchFamily="34" charset="0"/>
              <a:buChar char="–"/>
            </a:pPr>
            <a:r>
              <a:rPr lang="en-US" sz="2800" dirty="0" smtClean="0"/>
              <a:t>Prior to initial prescribing or dispensing of a Schedule II controlled substance, or a Schedule III controlled substance containing hydrocodone</a:t>
            </a:r>
          </a:p>
          <a:p>
            <a:pPr marL="1028700" lvl="1" indent="-571500">
              <a:buFont typeface="Arial" pitchFamily="34" charset="0"/>
              <a:buChar char="–"/>
            </a:pPr>
            <a:r>
              <a:rPr lang="en-US" sz="2800" dirty="0" smtClean="0"/>
              <a:t>No less than every three months</a:t>
            </a:r>
          </a:p>
          <a:p>
            <a:pPr marL="1028700" lvl="1" indent="-571500">
              <a:buFont typeface="Arial" pitchFamily="34" charset="0"/>
              <a:buChar char="–"/>
            </a:pPr>
            <a:r>
              <a:rPr lang="en-US" sz="2800" dirty="0" smtClean="0"/>
              <a:t>Review data before issuing a new prescription or refills for a Schedule II controlled substance or a Schedule III controlled substance containing hydrocodone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Additional rules/exceptions included in licensure board regulations</a:t>
            </a:r>
          </a:p>
        </p:txBody>
      </p:sp>
    </p:spTree>
    <p:extLst>
      <p:ext uri="{BB962C8B-B14F-4D97-AF65-F5344CB8AC3E}">
        <p14:creationId xmlns:p14="http://schemas.microsoft.com/office/powerpoint/2010/main" val="25014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Cabinet for Health and Family Services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KASPER Regulations – Licensure Boards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763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201 </a:t>
            </a:r>
            <a:r>
              <a:rPr lang="en-US" sz="2800" dirty="0"/>
              <a:t>KAR 5:130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Kentucky Board of Optometric Examiners KASPER requirements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201 </a:t>
            </a:r>
            <a:r>
              <a:rPr lang="en-US" sz="2800"/>
              <a:t>KAR </a:t>
            </a:r>
            <a:r>
              <a:rPr lang="en-US" sz="2800" smtClean="0"/>
              <a:t>8:540</a:t>
            </a:r>
            <a:endParaRPr 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Kentucky Board of </a:t>
            </a:r>
            <a:r>
              <a:rPr lang="en-US" sz="2400" dirty="0" smtClean="0">
                <a:cs typeface="Times New Roman" pitchFamily="18" charset="0"/>
              </a:rPr>
              <a:t>Dentistry KASPER </a:t>
            </a:r>
            <a:r>
              <a:rPr lang="en-US" sz="2400" dirty="0">
                <a:cs typeface="Times New Roman" pitchFamily="18" charset="0"/>
              </a:rPr>
              <a:t>requirements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201 KAR </a:t>
            </a:r>
            <a:r>
              <a:rPr lang="en-US" sz="2800" dirty="0" smtClean="0"/>
              <a:t>9:230, 201 KAR 9:260</a:t>
            </a:r>
            <a:endParaRPr 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Kentucky Board of </a:t>
            </a:r>
            <a:r>
              <a:rPr lang="en-US" sz="2400" dirty="0" smtClean="0">
                <a:cs typeface="Times New Roman" pitchFamily="18" charset="0"/>
              </a:rPr>
              <a:t>Medical Licensure </a:t>
            </a:r>
            <a:r>
              <a:rPr lang="en-US" sz="2400" dirty="0">
                <a:cs typeface="Times New Roman" pitchFamily="18" charset="0"/>
              </a:rPr>
              <a:t>KASPER requirements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201 KAR 20:057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Kentucky Board of Nursing KASPER requirements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201 KAR 25:090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Kentucky Board of Podiatry KASPER requirements.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4582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000099"/>
                </a:solidFill>
              </a:rPr>
              <a:t>Cabinet for Health and Family Services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3200" smtClean="0"/>
              <a:t>eKASPER Prescriber Reports</a:t>
            </a:r>
            <a:r>
              <a:rPr lang="en-US" sz="3600" smtClean="0"/>
              <a:t> 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87313" y="1208088"/>
            <a:ext cx="8991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28700" indent="-5715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3600" dirty="0"/>
              <a:t>CS prescribers can obtain an eKASPER report on themselves:</a:t>
            </a:r>
          </a:p>
          <a:p>
            <a:pPr lvl="1" eaLnBrk="1" hangingPunct="1">
              <a:buFont typeface="Arial" charset="0"/>
              <a:buChar char="–"/>
            </a:pPr>
            <a:r>
              <a:rPr lang="en-US" sz="3200" dirty="0"/>
              <a:t>To review and assess the individual prescribing patterns</a:t>
            </a:r>
          </a:p>
          <a:p>
            <a:pPr lvl="1" eaLnBrk="1" hangingPunct="1">
              <a:buFont typeface="Arial" charset="0"/>
              <a:buChar char="–"/>
            </a:pPr>
            <a:r>
              <a:rPr lang="en-US" sz="3200" dirty="0"/>
              <a:t>To determine the accuracy and completeness of information contained in </a:t>
            </a:r>
            <a:r>
              <a:rPr lang="en-US" sz="3200" dirty="0" smtClean="0"/>
              <a:t>eKASPER</a:t>
            </a:r>
          </a:p>
          <a:p>
            <a:pPr lvl="1" eaLnBrk="1" hangingPunct="1">
              <a:buFont typeface="Arial" charset="0"/>
              <a:buChar char="–"/>
            </a:pPr>
            <a:r>
              <a:rPr lang="en-US" sz="3200" dirty="0" smtClean="0"/>
              <a:t>To identify fraudulent prescriptions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026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Cabinet for Health and Family Services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Contents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3000" cy="3962400"/>
          </a:xfrm>
          <a:noFill/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chemeClr val="tx1"/>
              </a:buClr>
              <a:buSzPct val="75000"/>
            </a:pPr>
            <a:r>
              <a:rPr lang="en-US" b="1" dirty="0" smtClean="0"/>
              <a:t>Operation and Status of KASPER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SzPct val="75000"/>
            </a:pPr>
            <a:endParaRPr lang="en-US" b="1" dirty="0" smtClean="0"/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SzPct val="75000"/>
            </a:pPr>
            <a:r>
              <a:rPr lang="en-US" b="1" dirty="0" smtClean="0"/>
              <a:t>The Drug Enforcement and Professional Practices Branch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75000"/>
            </a:pPr>
            <a:endParaRPr lang="en-US" b="1" dirty="0" smtClean="0"/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75000"/>
            </a:pPr>
            <a:r>
              <a:rPr lang="en-US" b="1" dirty="0" smtClean="0"/>
              <a:t>Legislative Changes Affecting Controlled Substance Prescribing in Kentucky</a:t>
            </a:r>
          </a:p>
          <a:p>
            <a:pPr algn="ctr" eaLnBrk="1" hangingPunct="1">
              <a:buFontTx/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406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Cabinet for Health and Family Services</a:t>
            </a: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eKASPER Patient Reports</a:t>
            </a:r>
            <a:r>
              <a:rPr lang="en-US" sz="3600" dirty="0" smtClean="0"/>
              <a:t> 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87086" y="1208038"/>
            <a:ext cx="8991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eKASPER reports can be shared with the patient or person authorized to act on the patient’s behalf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eKASPER reports can be placed in the patient’s medical record, with the report then being deemed a medical record subject to disclosure on the same terms and conditions as an ordinary medical record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0820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Cabinet for Health and Family Services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eKASPER Error Correction 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9154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dirty="0" smtClean="0"/>
              <a:t>Patient or provider should contact the dispenser to correct records in error</a:t>
            </a: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dirty="0" smtClean="0"/>
              <a:t>Inaccurate KASPER reports due to system errors should be reported to the Drug Enforcement and Professional Practices Branch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sz="3200" dirty="0" smtClean="0"/>
              <a:t>502-564-7985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413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000099"/>
                </a:solidFill>
              </a:rPr>
              <a:t>Cabinet for Health and Family Services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Controlled Substance Dispensing – Ten Month Comparison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368765"/>
              </p:ext>
            </p:extLst>
          </p:nvPr>
        </p:nvGraphicFramePr>
        <p:xfrm>
          <a:off x="152400" y="1143000"/>
          <a:ext cx="8839200" cy="45150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09800"/>
                <a:gridCol w="2209800"/>
                <a:gridCol w="2286000"/>
                <a:gridCol w="2133600"/>
              </a:tblGrid>
              <a:tr h="460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Drug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August 2011</a:t>
                      </a:r>
                      <a:r>
                        <a:rPr lang="en-US" sz="2000" baseline="0" dirty="0" smtClean="0"/>
                        <a:t> through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May </a:t>
                      </a:r>
                      <a:r>
                        <a:rPr lang="en-US" sz="2000" dirty="0" smtClean="0"/>
                        <a:t>2012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August 2012</a:t>
                      </a:r>
                    </a:p>
                    <a:p>
                      <a:pPr algn="ctr"/>
                      <a:r>
                        <a:rPr lang="en-US" sz="2000" dirty="0" smtClean="0"/>
                        <a:t>through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May </a:t>
                      </a:r>
                      <a:r>
                        <a:rPr lang="en-US" sz="2000" dirty="0" smtClean="0"/>
                        <a:t>2013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Change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602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Hydrocodone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198,610,849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179,657,782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-9.5%</a:t>
                      </a:r>
                      <a:endParaRPr lang="en-US" sz="2000" dirty="0"/>
                    </a:p>
                  </a:txBody>
                  <a:tcPr/>
                </a:tc>
              </a:tr>
              <a:tr h="4602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Oxycodone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72,411,711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64,788,026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-10.5%</a:t>
                      </a:r>
                      <a:endParaRPr lang="en-US" sz="2000" dirty="0"/>
                    </a:p>
                  </a:txBody>
                  <a:tcPr/>
                </a:tc>
              </a:tr>
              <a:tr h="460262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Oxymorphone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1,536,394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951,152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-</a:t>
                      </a:r>
                      <a:r>
                        <a:rPr lang="en-US" sz="2000" baseline="0" dirty="0" smtClean="0"/>
                        <a:t> 38.1</a:t>
                      </a:r>
                      <a:r>
                        <a:rPr lang="en-US" sz="2000" dirty="0" smtClean="0"/>
                        <a:t>%</a:t>
                      </a:r>
                      <a:endParaRPr lang="en-US" sz="2000" dirty="0"/>
                    </a:p>
                  </a:txBody>
                  <a:tcPr/>
                </a:tc>
              </a:tr>
              <a:tr h="4602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Alprazolam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59,929,867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52,448,650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-12.5%</a:t>
                      </a:r>
                      <a:endParaRPr lang="en-US" sz="2000" dirty="0"/>
                    </a:p>
                  </a:txBody>
                  <a:tcPr/>
                </a:tc>
              </a:tr>
              <a:tr h="4602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Methylphenidate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8,963,348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9,738,149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 dirty="0" smtClean="0"/>
                        <a:t>+ 8.6</a:t>
                      </a:r>
                      <a:r>
                        <a:rPr lang="en-US" sz="2000" dirty="0" smtClean="0"/>
                        <a:t>%</a:t>
                      </a:r>
                      <a:endParaRPr lang="en-US" sz="2000" dirty="0"/>
                    </a:p>
                  </a:txBody>
                  <a:tcPr/>
                </a:tc>
              </a:tr>
              <a:tr h="41342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Amphetamine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11,440,190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12,649,359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+ 10.6%</a:t>
                      </a:r>
                      <a:endParaRPr lang="en-US" sz="2000" dirty="0"/>
                    </a:p>
                  </a:txBody>
                  <a:tcPr anchor="ctr"/>
                </a:tc>
              </a:tr>
              <a:tr h="79442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All Controlled</a:t>
                      </a:r>
                      <a:r>
                        <a:rPr lang="en-US" sz="2000" baseline="0" dirty="0" smtClean="0"/>
                        <a:t> Substances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617,327,808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569,273,974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-7.8%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400" y="56764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Figures shown in doses dispensed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6424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Cabinet for Health and Family Services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/>
            <a:r>
              <a:rPr lang="en-US" sz="3600" dirty="0" smtClean="0"/>
              <a:t>Hydrocodone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5867400" y="21336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715000" y="2438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838200"/>
            <a:ext cx="7467600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5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Cabinet for Health and Family Services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/>
            <a:r>
              <a:rPr lang="en-US" sz="3600" dirty="0" smtClean="0"/>
              <a:t>Oxycodone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5867400" y="21336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715000" y="2438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467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6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Cabinet for Health and Family Services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/>
            <a:r>
              <a:rPr lang="en-US" sz="3600" dirty="0" smtClean="0"/>
              <a:t>Alprazolam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5867400" y="21336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715000" y="2438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838200"/>
            <a:ext cx="7391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73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Cabinet for Health and Family Services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/>
            <a:r>
              <a:rPr lang="en-US" sz="3600" dirty="0" smtClean="0"/>
              <a:t>Methadone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5867400" y="21336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715000" y="2438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391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0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Cabinet for Health and Family Services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/>
            <a:r>
              <a:rPr lang="en-US" sz="3600" dirty="0" err="1" smtClean="0"/>
              <a:t>Oxymorphone</a:t>
            </a:r>
            <a:endParaRPr lang="en-US" sz="3600" dirty="0" smtClean="0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5867400" y="21336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715000" y="2438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391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08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Cabinet for Health and Family Services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/>
            <a:r>
              <a:rPr lang="en-US" sz="3600" dirty="0" smtClean="0"/>
              <a:t>Tramadol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5867400" y="21336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715000" y="2438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838200"/>
            <a:ext cx="7467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4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Cabinet for Health and Family Services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/>
            <a:r>
              <a:rPr lang="en-US" sz="3600" dirty="0" smtClean="0"/>
              <a:t>Buprenorphine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5867400" y="21336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715000" y="2438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838200"/>
            <a:ext cx="7620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4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An Update on the KASPER Program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743200"/>
            <a:ext cx="9144000" cy="1752600"/>
          </a:xfrm>
        </p:spPr>
        <p:txBody>
          <a:bodyPr/>
          <a:lstStyle/>
          <a:p>
            <a:pPr eaLnBrk="1" hangingPunct="1"/>
            <a:r>
              <a:rPr lang="en-US" sz="4000" smtClean="0"/>
              <a:t>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WordArt 2"/>
          <p:cNvSpPr>
            <a:spLocks noChangeArrowheads="1" noChangeShapeType="1" noTextEdit="1"/>
          </p:cNvSpPr>
          <p:nvPr/>
        </p:nvSpPr>
        <p:spPr bwMode="auto">
          <a:xfrm>
            <a:off x="1066800" y="533400"/>
            <a:ext cx="7162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QUESTIONS?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 Black"/>
            </a:endParaRPr>
          </a:p>
        </p:txBody>
      </p:sp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0" y="46482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180000" sx="1000" sy="1000" algn="tl">
                    <a:srgbClr val="C0C0C0"/>
                  </a:outerShdw>
                </a:effectLst>
              </a:rPr>
              <a:t>KASPER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180000" sx="1000" sy="1000" algn="tl">
                    <a:srgbClr val="C0C0C0"/>
                  </a:outerShdw>
                </a:effectLst>
              </a:rPr>
              <a:t>Web Site: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180000" sx="1000" sy="1000" algn="tl">
                    <a:srgbClr val="C0C0C0"/>
                  </a:outerShdw>
                </a:effectLst>
              </a:rPr>
              <a:t>www.chfs.ky.gov/KASPER</a:t>
            </a:r>
            <a:endParaRPr lang="en-US" sz="2800" dirty="0">
              <a:solidFill>
                <a:schemeClr val="bg1"/>
              </a:solidFill>
              <a:effectLst>
                <a:outerShdw blurRad="38100" dist="38100" dir="180000" sx="1000" sy="1000" algn="tl">
                  <a:srgbClr val="C0C0C0"/>
                </a:outerShdw>
              </a:effectLst>
            </a:endParaRPr>
          </a:p>
        </p:txBody>
      </p:sp>
      <p:sp>
        <p:nvSpPr>
          <p:cNvPr id="96260" name="TextBox 2"/>
          <p:cNvSpPr txBox="1">
            <a:spLocks noChangeArrowheads="1"/>
          </p:cNvSpPr>
          <p:nvPr/>
        </p:nvSpPr>
        <p:spPr bwMode="auto">
          <a:xfrm>
            <a:off x="0" y="2514600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Jill E. Lee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cs typeface="Arial" charset="0"/>
              </a:rPr>
              <a:t>Kentucky Cabinet for Health and Family Services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cs typeface="Arial" charset="0"/>
              </a:rPr>
              <a:t>275 East Main Street, 5ED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cs typeface="Arial" charset="0"/>
              </a:rPr>
              <a:t>Frankfort, KY  40621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cs typeface="Arial" charset="0"/>
              </a:rPr>
              <a:t>502-564-2815 ext. </a:t>
            </a: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3356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JillE.Lee@ky.gov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Cabinet for Health and Family Services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KASPER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4724400"/>
          </a:xfrm>
        </p:spPr>
        <p:txBody>
          <a:bodyPr/>
          <a:lstStyle/>
          <a:p>
            <a:pPr marL="58738" indent="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KASPER is Kentucky’s Prescription Monitoring Program (PMP).  KASPER tracks Schedule II – V controlled substance prescriptions dispensed within the state as reported by pharmacies and other dispensers.</a:t>
            </a:r>
          </a:p>
          <a:p>
            <a:pPr marL="58738" indent="0"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marL="58738" indent="0"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E</a:t>
            </a:r>
            <a:r>
              <a:rPr lang="en-US" sz="2800" dirty="0" smtClean="0"/>
              <a:t>nhanced KASPER (eKASPER) is the real-time web accessed database that provides a tool to help address the misuse, abuse and diversion of controlled pharmaceutical substances.</a:t>
            </a:r>
          </a:p>
          <a:p>
            <a:pPr marL="58738" indent="0"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66548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3429000" y="2305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3748088" y="2528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2" name="Text Box 113"/>
          <p:cNvSpPr txBox="1">
            <a:spLocks noChangeArrowheads="1"/>
          </p:cNvSpPr>
          <p:nvPr/>
        </p:nvSpPr>
        <p:spPr bwMode="auto">
          <a:xfrm>
            <a:off x="0" y="4714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Status </a:t>
            </a:r>
            <a:r>
              <a:rPr lang="en-US" b="1" dirty="0" smtClean="0"/>
              <a:t>of Prescription </a:t>
            </a:r>
            <a:r>
              <a:rPr lang="en-US" b="1" dirty="0"/>
              <a:t>Drug Monitoring Programs (PDMPs)</a:t>
            </a:r>
          </a:p>
        </p:txBody>
      </p:sp>
      <p:sp>
        <p:nvSpPr>
          <p:cNvPr id="2053" name="Rectangle 117"/>
          <p:cNvSpPr>
            <a:spLocks noChangeArrowheads="1"/>
          </p:cNvSpPr>
          <p:nvPr/>
        </p:nvSpPr>
        <p:spPr bwMode="auto">
          <a:xfrm>
            <a:off x="6553200" y="6565900"/>
            <a:ext cx="2362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/>
              <a:t>Research is current as </a:t>
            </a:r>
            <a:r>
              <a:rPr lang="en-US" sz="800" dirty="0" smtClean="0"/>
              <a:t>of February 1, 2012</a:t>
            </a:r>
            <a:endParaRPr lang="en-US" sz="800" dirty="0"/>
          </a:p>
        </p:txBody>
      </p:sp>
      <p:sp>
        <p:nvSpPr>
          <p:cNvPr id="2061" name="Freeform 21"/>
          <p:cNvSpPr>
            <a:spLocks/>
          </p:cNvSpPr>
          <p:nvPr/>
        </p:nvSpPr>
        <p:spPr bwMode="auto">
          <a:xfrm>
            <a:off x="3510585" y="5424178"/>
            <a:ext cx="345208" cy="367022"/>
          </a:xfrm>
          <a:custGeom>
            <a:avLst/>
            <a:gdLst>
              <a:gd name="T0" fmla="*/ 2147483647 w 347"/>
              <a:gd name="T1" fmla="*/ 2147483647 h 370"/>
              <a:gd name="T2" fmla="*/ 2147483647 w 347"/>
              <a:gd name="T3" fmla="*/ 2147483647 h 370"/>
              <a:gd name="T4" fmla="*/ 2147483647 w 347"/>
              <a:gd name="T5" fmla="*/ 2147483647 h 370"/>
              <a:gd name="T6" fmla="*/ 2147483647 w 347"/>
              <a:gd name="T7" fmla="*/ 2147483647 h 370"/>
              <a:gd name="T8" fmla="*/ 2147483647 w 347"/>
              <a:gd name="T9" fmla="*/ 2147483647 h 370"/>
              <a:gd name="T10" fmla="*/ 2147483647 w 347"/>
              <a:gd name="T11" fmla="*/ 2147483647 h 370"/>
              <a:gd name="T12" fmla="*/ 2147483647 w 347"/>
              <a:gd name="T13" fmla="*/ 2147483647 h 370"/>
              <a:gd name="T14" fmla="*/ 2147483647 w 347"/>
              <a:gd name="T15" fmla="*/ 2147483647 h 370"/>
              <a:gd name="T16" fmla="*/ 2147483647 w 347"/>
              <a:gd name="T17" fmla="*/ 2147483647 h 370"/>
              <a:gd name="T18" fmla="*/ 2147483647 w 347"/>
              <a:gd name="T19" fmla="*/ 2147483647 h 370"/>
              <a:gd name="T20" fmla="*/ 2147483647 w 347"/>
              <a:gd name="T21" fmla="*/ 2147483647 h 370"/>
              <a:gd name="T22" fmla="*/ 2147483647 w 347"/>
              <a:gd name="T23" fmla="*/ 2147483647 h 370"/>
              <a:gd name="T24" fmla="*/ 2147483647 w 347"/>
              <a:gd name="T25" fmla="*/ 2147483647 h 370"/>
              <a:gd name="T26" fmla="*/ 2147483647 w 347"/>
              <a:gd name="T27" fmla="*/ 2147483647 h 370"/>
              <a:gd name="T28" fmla="*/ 2147483647 w 347"/>
              <a:gd name="T29" fmla="*/ 2147483647 h 370"/>
              <a:gd name="T30" fmla="*/ 2147483647 w 347"/>
              <a:gd name="T31" fmla="*/ 2147483647 h 370"/>
              <a:gd name="T32" fmla="*/ 2147483647 w 347"/>
              <a:gd name="T33" fmla="*/ 2147483647 h 370"/>
              <a:gd name="T34" fmla="*/ 2147483647 w 347"/>
              <a:gd name="T35" fmla="*/ 2147483647 h 370"/>
              <a:gd name="T36" fmla="*/ 2147483647 w 347"/>
              <a:gd name="T37" fmla="*/ 2147483647 h 370"/>
              <a:gd name="T38" fmla="*/ 2147483647 w 347"/>
              <a:gd name="T39" fmla="*/ 0 h 370"/>
              <a:gd name="T40" fmla="*/ 2147483647 w 347"/>
              <a:gd name="T41" fmla="*/ 2147483647 h 370"/>
              <a:gd name="T42" fmla="*/ 2147483647 w 347"/>
              <a:gd name="T43" fmla="*/ 2147483647 h 370"/>
              <a:gd name="T44" fmla="*/ 2147483647 w 347"/>
              <a:gd name="T45" fmla="*/ 2147483647 h 370"/>
              <a:gd name="T46" fmla="*/ 2147483647 w 347"/>
              <a:gd name="T47" fmla="*/ 2147483647 h 370"/>
              <a:gd name="T48" fmla="*/ 2147483647 w 347"/>
              <a:gd name="T49" fmla="*/ 2147483647 h 370"/>
              <a:gd name="T50" fmla="*/ 2147483647 w 347"/>
              <a:gd name="T51" fmla="*/ 2147483647 h 370"/>
              <a:gd name="T52" fmla="*/ 2147483647 w 347"/>
              <a:gd name="T53" fmla="*/ 2147483647 h 370"/>
              <a:gd name="T54" fmla="*/ 0 w 347"/>
              <a:gd name="T55" fmla="*/ 2147483647 h 370"/>
              <a:gd name="T56" fmla="*/ 2147483647 w 347"/>
              <a:gd name="T57" fmla="*/ 2147483647 h 370"/>
              <a:gd name="T58" fmla="*/ 2147483647 w 347"/>
              <a:gd name="T59" fmla="*/ 2147483647 h 370"/>
              <a:gd name="T60" fmla="*/ 2147483647 w 347"/>
              <a:gd name="T61" fmla="*/ 2147483647 h 370"/>
              <a:gd name="T62" fmla="*/ 2147483647 w 347"/>
              <a:gd name="T63" fmla="*/ 2147483647 h 370"/>
              <a:gd name="T64" fmla="*/ 2147483647 w 347"/>
              <a:gd name="T65" fmla="*/ 2147483647 h 370"/>
              <a:gd name="T66" fmla="*/ 2147483647 w 347"/>
              <a:gd name="T67" fmla="*/ 2147483647 h 3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47"/>
              <a:gd name="T103" fmla="*/ 0 h 370"/>
              <a:gd name="T104" fmla="*/ 347 w 347"/>
              <a:gd name="T105" fmla="*/ 370 h 37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47" h="370">
                <a:moveTo>
                  <a:pt x="113" y="358"/>
                </a:moveTo>
                <a:lnTo>
                  <a:pt x="138" y="351"/>
                </a:lnTo>
                <a:lnTo>
                  <a:pt x="135" y="336"/>
                </a:lnTo>
                <a:lnTo>
                  <a:pt x="175" y="312"/>
                </a:lnTo>
                <a:lnTo>
                  <a:pt x="209" y="270"/>
                </a:lnTo>
                <a:lnTo>
                  <a:pt x="231" y="290"/>
                </a:lnTo>
                <a:lnTo>
                  <a:pt x="275" y="265"/>
                </a:lnTo>
                <a:lnTo>
                  <a:pt x="298" y="251"/>
                </a:lnTo>
                <a:lnTo>
                  <a:pt x="308" y="229"/>
                </a:lnTo>
                <a:lnTo>
                  <a:pt x="342" y="209"/>
                </a:lnTo>
                <a:lnTo>
                  <a:pt x="347" y="191"/>
                </a:lnTo>
                <a:lnTo>
                  <a:pt x="313" y="182"/>
                </a:lnTo>
                <a:lnTo>
                  <a:pt x="298" y="132"/>
                </a:lnTo>
                <a:lnTo>
                  <a:pt x="265" y="138"/>
                </a:lnTo>
                <a:lnTo>
                  <a:pt x="265" y="106"/>
                </a:lnTo>
                <a:lnTo>
                  <a:pt x="249" y="89"/>
                </a:lnTo>
                <a:lnTo>
                  <a:pt x="197" y="57"/>
                </a:lnTo>
                <a:lnTo>
                  <a:pt x="160" y="52"/>
                </a:lnTo>
                <a:lnTo>
                  <a:pt x="141" y="32"/>
                </a:lnTo>
                <a:lnTo>
                  <a:pt x="59" y="0"/>
                </a:lnTo>
                <a:lnTo>
                  <a:pt x="48" y="10"/>
                </a:lnTo>
                <a:lnTo>
                  <a:pt x="48" y="37"/>
                </a:lnTo>
                <a:lnTo>
                  <a:pt x="64" y="45"/>
                </a:lnTo>
                <a:lnTo>
                  <a:pt x="64" y="76"/>
                </a:lnTo>
                <a:lnTo>
                  <a:pt x="52" y="93"/>
                </a:lnTo>
                <a:lnTo>
                  <a:pt x="42" y="106"/>
                </a:lnTo>
                <a:lnTo>
                  <a:pt x="20" y="113"/>
                </a:lnTo>
                <a:lnTo>
                  <a:pt x="0" y="148"/>
                </a:lnTo>
                <a:lnTo>
                  <a:pt x="45" y="243"/>
                </a:lnTo>
                <a:lnTo>
                  <a:pt x="45" y="304"/>
                </a:lnTo>
                <a:lnTo>
                  <a:pt x="37" y="322"/>
                </a:lnTo>
                <a:lnTo>
                  <a:pt x="45" y="344"/>
                </a:lnTo>
                <a:lnTo>
                  <a:pt x="97" y="370"/>
                </a:lnTo>
                <a:lnTo>
                  <a:pt x="113" y="358"/>
                </a:lnTo>
                <a:close/>
              </a:path>
            </a:pathLst>
          </a:custGeom>
          <a:solidFill>
            <a:srgbClr val="353535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/>
          </a:p>
        </p:txBody>
      </p:sp>
      <p:sp>
        <p:nvSpPr>
          <p:cNvPr id="2062" name="Freeform 23"/>
          <p:cNvSpPr>
            <a:spLocks/>
          </p:cNvSpPr>
          <p:nvPr/>
        </p:nvSpPr>
        <p:spPr bwMode="auto">
          <a:xfrm>
            <a:off x="6807916" y="930644"/>
            <a:ext cx="412662" cy="714204"/>
          </a:xfrm>
          <a:custGeom>
            <a:avLst/>
            <a:gdLst>
              <a:gd name="T0" fmla="*/ 0 w 416"/>
              <a:gd name="T1" fmla="*/ 2147483647 h 719"/>
              <a:gd name="T2" fmla="*/ 2147483647 w 416"/>
              <a:gd name="T3" fmla="*/ 2147483647 h 719"/>
              <a:gd name="T4" fmla="*/ 2147483647 w 416"/>
              <a:gd name="T5" fmla="*/ 2147483647 h 719"/>
              <a:gd name="T6" fmla="*/ 2147483647 w 416"/>
              <a:gd name="T7" fmla="*/ 2147483647 h 719"/>
              <a:gd name="T8" fmla="*/ 2147483647 w 416"/>
              <a:gd name="T9" fmla="*/ 2147483647 h 719"/>
              <a:gd name="T10" fmla="*/ 2147483647 w 416"/>
              <a:gd name="T11" fmla="*/ 2147483647 h 719"/>
              <a:gd name="T12" fmla="*/ 2147483647 w 416"/>
              <a:gd name="T13" fmla="*/ 2147483647 h 719"/>
              <a:gd name="T14" fmla="*/ 2147483647 w 416"/>
              <a:gd name="T15" fmla="*/ 2147483647 h 719"/>
              <a:gd name="T16" fmla="*/ 2147483647 w 416"/>
              <a:gd name="T17" fmla="*/ 2147483647 h 719"/>
              <a:gd name="T18" fmla="*/ 2147483647 w 416"/>
              <a:gd name="T19" fmla="*/ 2147483647 h 719"/>
              <a:gd name="T20" fmla="*/ 2147483647 w 416"/>
              <a:gd name="T21" fmla="*/ 0 h 719"/>
              <a:gd name="T22" fmla="*/ 2147483647 w 416"/>
              <a:gd name="T23" fmla="*/ 2147483647 h 719"/>
              <a:gd name="T24" fmla="*/ 2147483647 w 416"/>
              <a:gd name="T25" fmla="*/ 2147483647 h 719"/>
              <a:gd name="T26" fmla="*/ 2147483647 w 416"/>
              <a:gd name="T27" fmla="*/ 2147483647 h 719"/>
              <a:gd name="T28" fmla="*/ 2147483647 w 416"/>
              <a:gd name="T29" fmla="*/ 2147483647 h 719"/>
              <a:gd name="T30" fmla="*/ 2147483647 w 416"/>
              <a:gd name="T31" fmla="*/ 2147483647 h 719"/>
              <a:gd name="T32" fmla="*/ 2147483647 w 416"/>
              <a:gd name="T33" fmla="*/ 2147483647 h 719"/>
              <a:gd name="T34" fmla="*/ 2147483647 w 416"/>
              <a:gd name="T35" fmla="*/ 2147483647 h 719"/>
              <a:gd name="T36" fmla="*/ 2147483647 w 416"/>
              <a:gd name="T37" fmla="*/ 2147483647 h 719"/>
              <a:gd name="T38" fmla="*/ 0 w 416"/>
              <a:gd name="T39" fmla="*/ 2147483647 h 71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16"/>
              <a:gd name="T61" fmla="*/ 0 h 719"/>
              <a:gd name="T62" fmla="*/ 416 w 416"/>
              <a:gd name="T63" fmla="*/ 719 h 71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16" h="719">
                <a:moveTo>
                  <a:pt x="0" y="410"/>
                </a:moveTo>
                <a:lnTo>
                  <a:pt x="113" y="699"/>
                </a:lnTo>
                <a:lnTo>
                  <a:pt x="139" y="719"/>
                </a:lnTo>
                <a:lnTo>
                  <a:pt x="178" y="608"/>
                </a:lnTo>
                <a:lnTo>
                  <a:pt x="416" y="329"/>
                </a:lnTo>
                <a:lnTo>
                  <a:pt x="389" y="265"/>
                </a:lnTo>
                <a:lnTo>
                  <a:pt x="358" y="282"/>
                </a:lnTo>
                <a:lnTo>
                  <a:pt x="308" y="219"/>
                </a:lnTo>
                <a:lnTo>
                  <a:pt x="252" y="49"/>
                </a:lnTo>
                <a:lnTo>
                  <a:pt x="245" y="32"/>
                </a:lnTo>
                <a:lnTo>
                  <a:pt x="152" y="0"/>
                </a:lnTo>
                <a:lnTo>
                  <a:pt x="139" y="12"/>
                </a:lnTo>
                <a:lnTo>
                  <a:pt x="127" y="32"/>
                </a:lnTo>
                <a:lnTo>
                  <a:pt x="76" y="25"/>
                </a:lnTo>
                <a:lnTo>
                  <a:pt x="32" y="143"/>
                </a:lnTo>
                <a:lnTo>
                  <a:pt x="32" y="150"/>
                </a:lnTo>
                <a:lnTo>
                  <a:pt x="51" y="177"/>
                </a:lnTo>
                <a:lnTo>
                  <a:pt x="32" y="246"/>
                </a:lnTo>
                <a:lnTo>
                  <a:pt x="51" y="273"/>
                </a:lnTo>
                <a:lnTo>
                  <a:pt x="0" y="410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63" name="Freeform 24"/>
          <p:cNvSpPr>
            <a:spLocks/>
          </p:cNvSpPr>
          <p:nvPr/>
        </p:nvSpPr>
        <p:spPr bwMode="auto">
          <a:xfrm>
            <a:off x="6740462" y="1357182"/>
            <a:ext cx="180539" cy="428523"/>
          </a:xfrm>
          <a:custGeom>
            <a:avLst/>
            <a:gdLst>
              <a:gd name="T0" fmla="*/ 2147483647 w 180"/>
              <a:gd name="T1" fmla="*/ 2147483647 h 433"/>
              <a:gd name="T2" fmla="*/ 2147483647 w 180"/>
              <a:gd name="T3" fmla="*/ 2147483647 h 433"/>
              <a:gd name="T4" fmla="*/ 2147483647 w 180"/>
              <a:gd name="T5" fmla="*/ 2147483647 h 433"/>
              <a:gd name="T6" fmla="*/ 0 w 180"/>
              <a:gd name="T7" fmla="*/ 2147483647 h 433"/>
              <a:gd name="T8" fmla="*/ 2147483647 w 180"/>
              <a:gd name="T9" fmla="*/ 2147483647 h 433"/>
              <a:gd name="T10" fmla="*/ 2147483647 w 180"/>
              <a:gd name="T11" fmla="*/ 2147483647 h 433"/>
              <a:gd name="T12" fmla="*/ 2147483647 w 180"/>
              <a:gd name="T13" fmla="*/ 2147483647 h 433"/>
              <a:gd name="T14" fmla="*/ 2147483647 w 180"/>
              <a:gd name="T15" fmla="*/ 2147483647 h 433"/>
              <a:gd name="T16" fmla="*/ 2147483647 w 180"/>
              <a:gd name="T17" fmla="*/ 0 h 433"/>
              <a:gd name="T18" fmla="*/ 2147483647 w 180"/>
              <a:gd name="T19" fmla="*/ 2147483647 h 433"/>
              <a:gd name="T20" fmla="*/ 2147483647 w 180"/>
              <a:gd name="T21" fmla="*/ 2147483647 h 433"/>
              <a:gd name="T22" fmla="*/ 2147483647 w 180"/>
              <a:gd name="T23" fmla="*/ 2147483647 h 4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0"/>
              <a:gd name="T37" fmla="*/ 0 h 433"/>
              <a:gd name="T38" fmla="*/ 180 w 180"/>
              <a:gd name="T39" fmla="*/ 433 h 4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0" h="433">
                <a:moveTo>
                  <a:pt x="175" y="350"/>
                </a:moveTo>
                <a:lnTo>
                  <a:pt x="138" y="390"/>
                </a:lnTo>
                <a:lnTo>
                  <a:pt x="23" y="433"/>
                </a:lnTo>
                <a:lnTo>
                  <a:pt x="0" y="254"/>
                </a:lnTo>
                <a:lnTo>
                  <a:pt x="7" y="249"/>
                </a:lnTo>
                <a:lnTo>
                  <a:pt x="23" y="124"/>
                </a:lnTo>
                <a:lnTo>
                  <a:pt x="18" y="97"/>
                </a:lnTo>
                <a:lnTo>
                  <a:pt x="18" y="21"/>
                </a:lnTo>
                <a:lnTo>
                  <a:pt x="44" y="0"/>
                </a:lnTo>
                <a:lnTo>
                  <a:pt x="148" y="294"/>
                </a:lnTo>
                <a:lnTo>
                  <a:pt x="180" y="323"/>
                </a:lnTo>
                <a:lnTo>
                  <a:pt x="175" y="350"/>
                </a:lnTo>
                <a:close/>
              </a:path>
            </a:pathLst>
          </a:custGeom>
          <a:solidFill>
            <a:srgbClr val="0066CC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>
              <a:solidFill>
                <a:srgbClr val="0066CC"/>
              </a:solidFill>
            </a:endParaRPr>
          </a:p>
        </p:txBody>
      </p:sp>
      <p:sp>
        <p:nvSpPr>
          <p:cNvPr id="2064" name="Freeform 25"/>
          <p:cNvSpPr>
            <a:spLocks/>
          </p:cNvSpPr>
          <p:nvPr/>
        </p:nvSpPr>
        <p:spPr bwMode="auto">
          <a:xfrm>
            <a:off x="6544050" y="1392892"/>
            <a:ext cx="192444" cy="426539"/>
          </a:xfrm>
          <a:custGeom>
            <a:avLst/>
            <a:gdLst>
              <a:gd name="T0" fmla="*/ 2147483647 w 194"/>
              <a:gd name="T1" fmla="*/ 2147483647 h 430"/>
              <a:gd name="T2" fmla="*/ 0 w 194"/>
              <a:gd name="T3" fmla="*/ 2147483647 h 430"/>
              <a:gd name="T4" fmla="*/ 2147483647 w 194"/>
              <a:gd name="T5" fmla="*/ 2147483647 h 430"/>
              <a:gd name="T6" fmla="*/ 2147483647 w 194"/>
              <a:gd name="T7" fmla="*/ 2147483647 h 430"/>
              <a:gd name="T8" fmla="*/ 2147483647 w 194"/>
              <a:gd name="T9" fmla="*/ 2147483647 h 430"/>
              <a:gd name="T10" fmla="*/ 2147483647 w 194"/>
              <a:gd name="T11" fmla="*/ 2147483647 h 430"/>
              <a:gd name="T12" fmla="*/ 2147483647 w 194"/>
              <a:gd name="T13" fmla="*/ 2147483647 h 430"/>
              <a:gd name="T14" fmla="*/ 2147483647 w 194"/>
              <a:gd name="T15" fmla="*/ 2147483647 h 430"/>
              <a:gd name="T16" fmla="*/ 2147483647 w 194"/>
              <a:gd name="T17" fmla="*/ 0 h 430"/>
              <a:gd name="T18" fmla="*/ 2147483647 w 194"/>
              <a:gd name="T19" fmla="*/ 2147483647 h 4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4"/>
              <a:gd name="T31" fmla="*/ 0 h 430"/>
              <a:gd name="T32" fmla="*/ 194 w 194"/>
              <a:gd name="T33" fmla="*/ 430 h 4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4" h="430">
                <a:moveTo>
                  <a:pt x="160" y="40"/>
                </a:moveTo>
                <a:lnTo>
                  <a:pt x="0" y="103"/>
                </a:lnTo>
                <a:lnTo>
                  <a:pt x="125" y="430"/>
                </a:lnTo>
                <a:lnTo>
                  <a:pt x="185" y="405"/>
                </a:lnTo>
                <a:lnTo>
                  <a:pt x="160" y="224"/>
                </a:lnTo>
                <a:lnTo>
                  <a:pt x="160" y="221"/>
                </a:lnTo>
                <a:lnTo>
                  <a:pt x="194" y="94"/>
                </a:lnTo>
                <a:lnTo>
                  <a:pt x="185" y="74"/>
                </a:lnTo>
                <a:lnTo>
                  <a:pt x="185" y="0"/>
                </a:lnTo>
                <a:lnTo>
                  <a:pt x="160" y="40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65" name="Freeform 26"/>
          <p:cNvSpPr>
            <a:spLocks/>
          </p:cNvSpPr>
          <p:nvPr/>
        </p:nvSpPr>
        <p:spPr bwMode="auto">
          <a:xfrm>
            <a:off x="6671023" y="1746026"/>
            <a:ext cx="398775" cy="222197"/>
          </a:xfrm>
          <a:custGeom>
            <a:avLst/>
            <a:gdLst>
              <a:gd name="T0" fmla="*/ 0 w 402"/>
              <a:gd name="T1" fmla="*/ 2147483647 h 225"/>
              <a:gd name="T2" fmla="*/ 2147483647 w 402"/>
              <a:gd name="T3" fmla="*/ 2147483647 h 225"/>
              <a:gd name="T4" fmla="*/ 2147483647 w 402"/>
              <a:gd name="T5" fmla="*/ 2147483647 h 225"/>
              <a:gd name="T6" fmla="*/ 2147483647 w 402"/>
              <a:gd name="T7" fmla="*/ 2147483647 h 225"/>
              <a:gd name="T8" fmla="*/ 2147483647 w 402"/>
              <a:gd name="T9" fmla="*/ 2147483647 h 225"/>
              <a:gd name="T10" fmla="*/ 2147483647 w 402"/>
              <a:gd name="T11" fmla="*/ 2147483647 h 225"/>
              <a:gd name="T12" fmla="*/ 2147483647 w 402"/>
              <a:gd name="T13" fmla="*/ 2147483647 h 225"/>
              <a:gd name="T14" fmla="*/ 2147483647 w 402"/>
              <a:gd name="T15" fmla="*/ 2147483647 h 225"/>
              <a:gd name="T16" fmla="*/ 2147483647 w 402"/>
              <a:gd name="T17" fmla="*/ 2147483647 h 225"/>
              <a:gd name="T18" fmla="*/ 2147483647 w 402"/>
              <a:gd name="T19" fmla="*/ 2147483647 h 225"/>
              <a:gd name="T20" fmla="*/ 2147483647 w 402"/>
              <a:gd name="T21" fmla="*/ 2147483647 h 225"/>
              <a:gd name="T22" fmla="*/ 2147483647 w 402"/>
              <a:gd name="T23" fmla="*/ 2147483647 h 225"/>
              <a:gd name="T24" fmla="*/ 2147483647 w 402"/>
              <a:gd name="T25" fmla="*/ 2147483647 h 225"/>
              <a:gd name="T26" fmla="*/ 2147483647 w 402"/>
              <a:gd name="T27" fmla="*/ 2147483647 h 225"/>
              <a:gd name="T28" fmla="*/ 2147483647 w 402"/>
              <a:gd name="T29" fmla="*/ 2147483647 h 225"/>
              <a:gd name="T30" fmla="*/ 2147483647 w 402"/>
              <a:gd name="T31" fmla="*/ 2147483647 h 225"/>
              <a:gd name="T32" fmla="*/ 2147483647 w 402"/>
              <a:gd name="T33" fmla="*/ 2147483647 h 225"/>
              <a:gd name="T34" fmla="*/ 2147483647 w 402"/>
              <a:gd name="T35" fmla="*/ 2147483647 h 225"/>
              <a:gd name="T36" fmla="*/ 2147483647 w 402"/>
              <a:gd name="T37" fmla="*/ 2147483647 h 225"/>
              <a:gd name="T38" fmla="*/ 2147483647 w 402"/>
              <a:gd name="T39" fmla="*/ 0 h 225"/>
              <a:gd name="T40" fmla="*/ 2147483647 w 402"/>
              <a:gd name="T41" fmla="*/ 2147483647 h 225"/>
              <a:gd name="T42" fmla="*/ 2147483647 w 402"/>
              <a:gd name="T43" fmla="*/ 2147483647 h 225"/>
              <a:gd name="T44" fmla="*/ 0 w 402"/>
              <a:gd name="T45" fmla="*/ 2147483647 h 225"/>
              <a:gd name="T46" fmla="*/ 0 w 402"/>
              <a:gd name="T47" fmla="*/ 2147483647 h 22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02"/>
              <a:gd name="T73" fmla="*/ 0 h 225"/>
              <a:gd name="T74" fmla="*/ 402 w 402"/>
              <a:gd name="T75" fmla="*/ 225 h 22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02" h="225">
                <a:moveTo>
                  <a:pt x="0" y="171"/>
                </a:moveTo>
                <a:lnTo>
                  <a:pt x="8" y="225"/>
                </a:lnTo>
                <a:lnTo>
                  <a:pt x="201" y="164"/>
                </a:lnTo>
                <a:lnTo>
                  <a:pt x="240" y="144"/>
                </a:lnTo>
                <a:lnTo>
                  <a:pt x="282" y="198"/>
                </a:lnTo>
                <a:lnTo>
                  <a:pt x="309" y="171"/>
                </a:lnTo>
                <a:lnTo>
                  <a:pt x="332" y="157"/>
                </a:lnTo>
                <a:lnTo>
                  <a:pt x="332" y="171"/>
                </a:lnTo>
                <a:lnTo>
                  <a:pt x="339" y="184"/>
                </a:lnTo>
                <a:lnTo>
                  <a:pt x="364" y="184"/>
                </a:lnTo>
                <a:lnTo>
                  <a:pt x="376" y="176"/>
                </a:lnTo>
                <a:lnTo>
                  <a:pt x="402" y="115"/>
                </a:lnTo>
                <a:lnTo>
                  <a:pt x="376" y="81"/>
                </a:lnTo>
                <a:lnTo>
                  <a:pt x="364" y="81"/>
                </a:lnTo>
                <a:lnTo>
                  <a:pt x="370" y="115"/>
                </a:lnTo>
                <a:lnTo>
                  <a:pt x="376" y="135"/>
                </a:lnTo>
                <a:lnTo>
                  <a:pt x="344" y="130"/>
                </a:lnTo>
                <a:lnTo>
                  <a:pt x="270" y="68"/>
                </a:lnTo>
                <a:lnTo>
                  <a:pt x="277" y="14"/>
                </a:lnTo>
                <a:lnTo>
                  <a:pt x="265" y="0"/>
                </a:lnTo>
                <a:lnTo>
                  <a:pt x="231" y="34"/>
                </a:lnTo>
                <a:lnTo>
                  <a:pt x="94" y="81"/>
                </a:lnTo>
                <a:lnTo>
                  <a:pt x="0" y="108"/>
                </a:lnTo>
                <a:lnTo>
                  <a:pt x="0" y="171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66" name="Freeform 27"/>
          <p:cNvSpPr>
            <a:spLocks/>
          </p:cNvSpPr>
          <p:nvPr/>
        </p:nvSpPr>
        <p:spPr bwMode="auto">
          <a:xfrm>
            <a:off x="6857514" y="1934497"/>
            <a:ext cx="81343" cy="111098"/>
          </a:xfrm>
          <a:custGeom>
            <a:avLst/>
            <a:gdLst>
              <a:gd name="T0" fmla="*/ 2147483647 w 81"/>
              <a:gd name="T1" fmla="*/ 2147483647 h 111"/>
              <a:gd name="T2" fmla="*/ 2147483647 w 81"/>
              <a:gd name="T3" fmla="*/ 2147483647 h 111"/>
              <a:gd name="T4" fmla="*/ 2147483647 w 81"/>
              <a:gd name="T5" fmla="*/ 2147483647 h 111"/>
              <a:gd name="T6" fmla="*/ 2147483647 w 81"/>
              <a:gd name="T7" fmla="*/ 0 h 111"/>
              <a:gd name="T8" fmla="*/ 0 w 81"/>
              <a:gd name="T9" fmla="*/ 2147483647 h 111"/>
              <a:gd name="T10" fmla="*/ 2147483647 w 81"/>
              <a:gd name="T11" fmla="*/ 2147483647 h 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"/>
              <a:gd name="T19" fmla="*/ 0 h 111"/>
              <a:gd name="T20" fmla="*/ 81 w 81"/>
              <a:gd name="T21" fmla="*/ 111 h 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" h="111">
                <a:moveTo>
                  <a:pt x="20" y="91"/>
                </a:moveTo>
                <a:lnTo>
                  <a:pt x="25" y="111"/>
                </a:lnTo>
                <a:lnTo>
                  <a:pt x="81" y="56"/>
                </a:lnTo>
                <a:lnTo>
                  <a:pt x="42" y="0"/>
                </a:lnTo>
                <a:lnTo>
                  <a:pt x="0" y="13"/>
                </a:lnTo>
                <a:lnTo>
                  <a:pt x="20" y="91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67" name="Freeform 28"/>
          <p:cNvSpPr>
            <a:spLocks/>
          </p:cNvSpPr>
          <p:nvPr/>
        </p:nvSpPr>
        <p:spPr bwMode="auto">
          <a:xfrm>
            <a:off x="6684911" y="1956320"/>
            <a:ext cx="166652" cy="150776"/>
          </a:xfrm>
          <a:custGeom>
            <a:avLst/>
            <a:gdLst>
              <a:gd name="T0" fmla="*/ 2147483647 w 169"/>
              <a:gd name="T1" fmla="*/ 0 h 150"/>
              <a:gd name="T2" fmla="*/ 2147483647 w 169"/>
              <a:gd name="T3" fmla="*/ 2147483647 h 150"/>
              <a:gd name="T4" fmla="*/ 2147483647 w 169"/>
              <a:gd name="T5" fmla="*/ 2147483647 h 150"/>
              <a:gd name="T6" fmla="*/ 2147483647 w 169"/>
              <a:gd name="T7" fmla="*/ 2147483647 h 150"/>
              <a:gd name="T8" fmla="*/ 2147483647 w 169"/>
              <a:gd name="T9" fmla="*/ 2147483647 h 150"/>
              <a:gd name="T10" fmla="*/ 2147483647 w 169"/>
              <a:gd name="T11" fmla="*/ 2147483647 h 150"/>
              <a:gd name="T12" fmla="*/ 2147483647 w 169"/>
              <a:gd name="T13" fmla="*/ 2147483647 h 150"/>
              <a:gd name="T14" fmla="*/ 2147483647 w 169"/>
              <a:gd name="T15" fmla="*/ 2147483647 h 150"/>
              <a:gd name="T16" fmla="*/ 0 w 169"/>
              <a:gd name="T17" fmla="*/ 2147483647 h 150"/>
              <a:gd name="T18" fmla="*/ 2147483647 w 169"/>
              <a:gd name="T19" fmla="*/ 0 h 1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9"/>
              <a:gd name="T31" fmla="*/ 0 h 150"/>
              <a:gd name="T32" fmla="*/ 169 w 169"/>
              <a:gd name="T33" fmla="*/ 150 h 1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9" h="150">
                <a:moveTo>
                  <a:pt x="146" y="0"/>
                </a:moveTo>
                <a:lnTo>
                  <a:pt x="164" y="79"/>
                </a:lnTo>
                <a:lnTo>
                  <a:pt x="169" y="101"/>
                </a:lnTo>
                <a:lnTo>
                  <a:pt x="164" y="108"/>
                </a:lnTo>
                <a:lnTo>
                  <a:pt x="76" y="135"/>
                </a:lnTo>
                <a:lnTo>
                  <a:pt x="44" y="150"/>
                </a:lnTo>
                <a:lnTo>
                  <a:pt x="26" y="142"/>
                </a:lnTo>
                <a:lnTo>
                  <a:pt x="7" y="108"/>
                </a:lnTo>
                <a:lnTo>
                  <a:pt x="0" y="47"/>
                </a:lnTo>
                <a:lnTo>
                  <a:pt x="146" y="0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68" name="Freeform 29"/>
          <p:cNvSpPr>
            <a:spLocks/>
          </p:cNvSpPr>
          <p:nvPr/>
        </p:nvSpPr>
        <p:spPr bwMode="auto">
          <a:xfrm>
            <a:off x="5996479" y="1507958"/>
            <a:ext cx="668593" cy="616994"/>
          </a:xfrm>
          <a:custGeom>
            <a:avLst/>
            <a:gdLst>
              <a:gd name="T0" fmla="*/ 2147483647 w 675"/>
              <a:gd name="T1" fmla="*/ 2147483647 h 622"/>
              <a:gd name="T2" fmla="*/ 2147483647 w 675"/>
              <a:gd name="T3" fmla="*/ 2147483647 h 622"/>
              <a:gd name="T4" fmla="*/ 2147483647 w 675"/>
              <a:gd name="T5" fmla="*/ 2147483647 h 622"/>
              <a:gd name="T6" fmla="*/ 2147483647 w 675"/>
              <a:gd name="T7" fmla="*/ 2147483647 h 622"/>
              <a:gd name="T8" fmla="*/ 2147483647 w 675"/>
              <a:gd name="T9" fmla="*/ 2147483647 h 622"/>
              <a:gd name="T10" fmla="*/ 2147483647 w 675"/>
              <a:gd name="T11" fmla="*/ 2147483647 h 622"/>
              <a:gd name="T12" fmla="*/ 2147483647 w 675"/>
              <a:gd name="T13" fmla="*/ 0 h 622"/>
              <a:gd name="T14" fmla="*/ 2147483647 w 675"/>
              <a:gd name="T15" fmla="*/ 2147483647 h 622"/>
              <a:gd name="T16" fmla="*/ 2147483647 w 675"/>
              <a:gd name="T17" fmla="*/ 2147483647 h 622"/>
              <a:gd name="T18" fmla="*/ 2147483647 w 675"/>
              <a:gd name="T19" fmla="*/ 2147483647 h 622"/>
              <a:gd name="T20" fmla="*/ 2147483647 w 675"/>
              <a:gd name="T21" fmla="*/ 2147483647 h 622"/>
              <a:gd name="T22" fmla="*/ 2147483647 w 675"/>
              <a:gd name="T23" fmla="*/ 2147483647 h 622"/>
              <a:gd name="T24" fmla="*/ 2147483647 w 675"/>
              <a:gd name="T25" fmla="*/ 2147483647 h 622"/>
              <a:gd name="T26" fmla="*/ 2147483647 w 675"/>
              <a:gd name="T27" fmla="*/ 2147483647 h 622"/>
              <a:gd name="T28" fmla="*/ 2147483647 w 675"/>
              <a:gd name="T29" fmla="*/ 2147483647 h 622"/>
              <a:gd name="T30" fmla="*/ 2147483647 w 675"/>
              <a:gd name="T31" fmla="*/ 2147483647 h 622"/>
              <a:gd name="T32" fmla="*/ 2147483647 w 675"/>
              <a:gd name="T33" fmla="*/ 2147483647 h 622"/>
              <a:gd name="T34" fmla="*/ 0 w 675"/>
              <a:gd name="T35" fmla="*/ 2147483647 h 622"/>
              <a:gd name="T36" fmla="*/ 2147483647 w 675"/>
              <a:gd name="T37" fmla="*/ 2147483647 h 622"/>
              <a:gd name="T38" fmla="*/ 2147483647 w 675"/>
              <a:gd name="T39" fmla="*/ 2147483647 h 622"/>
              <a:gd name="T40" fmla="*/ 2147483647 w 675"/>
              <a:gd name="T41" fmla="*/ 2147483647 h 622"/>
              <a:gd name="T42" fmla="*/ 2147483647 w 675"/>
              <a:gd name="T43" fmla="*/ 2147483647 h 622"/>
              <a:gd name="T44" fmla="*/ 2147483647 w 675"/>
              <a:gd name="T45" fmla="*/ 2147483647 h 622"/>
              <a:gd name="T46" fmla="*/ 2147483647 w 675"/>
              <a:gd name="T47" fmla="*/ 2147483647 h 622"/>
              <a:gd name="T48" fmla="*/ 2147483647 w 675"/>
              <a:gd name="T49" fmla="*/ 2147483647 h 62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75"/>
              <a:gd name="T76" fmla="*/ 0 h 622"/>
              <a:gd name="T77" fmla="*/ 675 w 675"/>
              <a:gd name="T78" fmla="*/ 622 h 62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75" h="622">
                <a:moveTo>
                  <a:pt x="675" y="590"/>
                </a:moveTo>
                <a:lnTo>
                  <a:pt x="666" y="568"/>
                </a:lnTo>
                <a:lnTo>
                  <a:pt x="663" y="532"/>
                </a:lnTo>
                <a:lnTo>
                  <a:pt x="651" y="444"/>
                </a:lnTo>
                <a:lnTo>
                  <a:pt x="645" y="411"/>
                </a:lnTo>
                <a:lnTo>
                  <a:pt x="645" y="330"/>
                </a:lnTo>
                <a:lnTo>
                  <a:pt x="518" y="0"/>
                </a:lnTo>
                <a:lnTo>
                  <a:pt x="342" y="61"/>
                </a:lnTo>
                <a:lnTo>
                  <a:pt x="305" y="178"/>
                </a:lnTo>
                <a:lnTo>
                  <a:pt x="280" y="186"/>
                </a:lnTo>
                <a:lnTo>
                  <a:pt x="287" y="308"/>
                </a:lnTo>
                <a:lnTo>
                  <a:pt x="175" y="375"/>
                </a:lnTo>
                <a:lnTo>
                  <a:pt x="98" y="375"/>
                </a:lnTo>
                <a:lnTo>
                  <a:pt x="28" y="438"/>
                </a:lnTo>
                <a:lnTo>
                  <a:pt x="81" y="473"/>
                </a:lnTo>
                <a:lnTo>
                  <a:pt x="55" y="505"/>
                </a:lnTo>
                <a:lnTo>
                  <a:pt x="49" y="527"/>
                </a:lnTo>
                <a:lnTo>
                  <a:pt x="0" y="581"/>
                </a:lnTo>
                <a:lnTo>
                  <a:pt x="3" y="622"/>
                </a:lnTo>
                <a:lnTo>
                  <a:pt x="450" y="493"/>
                </a:lnTo>
                <a:lnTo>
                  <a:pt x="462" y="500"/>
                </a:lnTo>
                <a:lnTo>
                  <a:pt x="486" y="505"/>
                </a:lnTo>
                <a:lnTo>
                  <a:pt x="538" y="574"/>
                </a:lnTo>
                <a:lnTo>
                  <a:pt x="663" y="617"/>
                </a:lnTo>
                <a:lnTo>
                  <a:pt x="675" y="590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69" name="Freeform 30"/>
          <p:cNvSpPr>
            <a:spLocks/>
          </p:cNvSpPr>
          <p:nvPr/>
        </p:nvSpPr>
        <p:spPr bwMode="auto">
          <a:xfrm>
            <a:off x="6684911" y="2107096"/>
            <a:ext cx="172603" cy="117051"/>
          </a:xfrm>
          <a:custGeom>
            <a:avLst/>
            <a:gdLst>
              <a:gd name="T0" fmla="*/ 0 w 176"/>
              <a:gd name="T1" fmla="*/ 2147483647 h 120"/>
              <a:gd name="T2" fmla="*/ 2147483647 w 176"/>
              <a:gd name="T3" fmla="*/ 2147483647 h 120"/>
              <a:gd name="T4" fmla="*/ 2147483647 w 176"/>
              <a:gd name="T5" fmla="*/ 2147483647 h 120"/>
              <a:gd name="T6" fmla="*/ 2147483647 w 176"/>
              <a:gd name="T7" fmla="*/ 2147483647 h 120"/>
              <a:gd name="T8" fmla="*/ 2147483647 w 176"/>
              <a:gd name="T9" fmla="*/ 2147483647 h 120"/>
              <a:gd name="T10" fmla="*/ 2147483647 w 176"/>
              <a:gd name="T11" fmla="*/ 0 h 120"/>
              <a:gd name="T12" fmla="*/ 2147483647 w 176"/>
              <a:gd name="T13" fmla="*/ 2147483647 h 120"/>
              <a:gd name="T14" fmla="*/ 2147483647 w 176"/>
              <a:gd name="T15" fmla="*/ 2147483647 h 120"/>
              <a:gd name="T16" fmla="*/ 0 w 176"/>
              <a:gd name="T17" fmla="*/ 2147483647 h 1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6"/>
              <a:gd name="T28" fmla="*/ 0 h 120"/>
              <a:gd name="T29" fmla="*/ 176 w 176"/>
              <a:gd name="T30" fmla="*/ 120 h 1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6" h="120">
                <a:moveTo>
                  <a:pt x="0" y="120"/>
                </a:moveTo>
                <a:lnTo>
                  <a:pt x="14" y="100"/>
                </a:lnTo>
                <a:lnTo>
                  <a:pt x="76" y="34"/>
                </a:lnTo>
                <a:lnTo>
                  <a:pt x="107" y="34"/>
                </a:lnTo>
                <a:lnTo>
                  <a:pt x="125" y="14"/>
                </a:lnTo>
                <a:lnTo>
                  <a:pt x="176" y="0"/>
                </a:lnTo>
                <a:lnTo>
                  <a:pt x="103" y="86"/>
                </a:lnTo>
                <a:lnTo>
                  <a:pt x="65" y="100"/>
                </a:lnTo>
                <a:lnTo>
                  <a:pt x="0" y="120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70" name="Freeform 31"/>
          <p:cNvSpPr>
            <a:spLocks/>
          </p:cNvSpPr>
          <p:nvPr/>
        </p:nvSpPr>
        <p:spPr bwMode="auto">
          <a:xfrm>
            <a:off x="6524210" y="2119000"/>
            <a:ext cx="140861" cy="361070"/>
          </a:xfrm>
          <a:custGeom>
            <a:avLst/>
            <a:gdLst>
              <a:gd name="T0" fmla="*/ 2147483647 w 144"/>
              <a:gd name="T1" fmla="*/ 2147483647 h 363"/>
              <a:gd name="T2" fmla="*/ 2147483647 w 144"/>
              <a:gd name="T3" fmla="*/ 2147483647 h 363"/>
              <a:gd name="T4" fmla="*/ 2147483647 w 144"/>
              <a:gd name="T5" fmla="*/ 2147483647 h 363"/>
              <a:gd name="T6" fmla="*/ 2147483647 w 144"/>
              <a:gd name="T7" fmla="*/ 2147483647 h 363"/>
              <a:gd name="T8" fmla="*/ 2147483647 w 144"/>
              <a:gd name="T9" fmla="*/ 2147483647 h 363"/>
              <a:gd name="T10" fmla="*/ 2147483647 w 144"/>
              <a:gd name="T11" fmla="*/ 2147483647 h 363"/>
              <a:gd name="T12" fmla="*/ 2147483647 w 144"/>
              <a:gd name="T13" fmla="*/ 2147483647 h 363"/>
              <a:gd name="T14" fmla="*/ 2147483647 w 144"/>
              <a:gd name="T15" fmla="*/ 2147483647 h 363"/>
              <a:gd name="T16" fmla="*/ 2147483647 w 144"/>
              <a:gd name="T17" fmla="*/ 2147483647 h 363"/>
              <a:gd name="T18" fmla="*/ 2147483647 w 144"/>
              <a:gd name="T19" fmla="*/ 2147483647 h 363"/>
              <a:gd name="T20" fmla="*/ 2147483647 w 144"/>
              <a:gd name="T21" fmla="*/ 2147483647 h 363"/>
              <a:gd name="T22" fmla="*/ 2147483647 w 144"/>
              <a:gd name="T23" fmla="*/ 2147483647 h 363"/>
              <a:gd name="T24" fmla="*/ 2147483647 w 144"/>
              <a:gd name="T25" fmla="*/ 2147483647 h 363"/>
              <a:gd name="T26" fmla="*/ 2147483647 w 144"/>
              <a:gd name="T27" fmla="*/ 2147483647 h 363"/>
              <a:gd name="T28" fmla="*/ 0 w 144"/>
              <a:gd name="T29" fmla="*/ 2147483647 h 363"/>
              <a:gd name="T30" fmla="*/ 2147483647 w 144"/>
              <a:gd name="T31" fmla="*/ 0 h 363"/>
              <a:gd name="T32" fmla="*/ 2147483647 w 144"/>
              <a:gd name="T33" fmla="*/ 2147483647 h 363"/>
              <a:gd name="T34" fmla="*/ 2147483647 w 144"/>
              <a:gd name="T35" fmla="*/ 2147483647 h 3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4"/>
              <a:gd name="T55" fmla="*/ 0 h 363"/>
              <a:gd name="T56" fmla="*/ 144 w 144"/>
              <a:gd name="T57" fmla="*/ 363 h 3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4" h="363">
                <a:moveTo>
                  <a:pt x="125" y="54"/>
                </a:moveTo>
                <a:lnTo>
                  <a:pt x="120" y="82"/>
                </a:lnTo>
                <a:lnTo>
                  <a:pt x="114" y="109"/>
                </a:lnTo>
                <a:lnTo>
                  <a:pt x="132" y="136"/>
                </a:lnTo>
                <a:lnTo>
                  <a:pt x="144" y="152"/>
                </a:lnTo>
                <a:lnTo>
                  <a:pt x="114" y="363"/>
                </a:lnTo>
                <a:lnTo>
                  <a:pt x="76" y="336"/>
                </a:lnTo>
                <a:lnTo>
                  <a:pt x="39" y="320"/>
                </a:lnTo>
                <a:lnTo>
                  <a:pt x="26" y="307"/>
                </a:lnTo>
                <a:lnTo>
                  <a:pt x="21" y="295"/>
                </a:lnTo>
                <a:lnTo>
                  <a:pt x="21" y="258"/>
                </a:lnTo>
                <a:lnTo>
                  <a:pt x="68" y="190"/>
                </a:lnTo>
                <a:lnTo>
                  <a:pt x="7" y="116"/>
                </a:lnTo>
                <a:lnTo>
                  <a:pt x="21" y="89"/>
                </a:lnTo>
                <a:lnTo>
                  <a:pt x="0" y="40"/>
                </a:lnTo>
                <a:lnTo>
                  <a:pt x="21" y="0"/>
                </a:lnTo>
                <a:lnTo>
                  <a:pt x="132" y="49"/>
                </a:lnTo>
                <a:lnTo>
                  <a:pt x="125" y="54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71" name="Freeform 32"/>
          <p:cNvSpPr>
            <a:spLocks/>
          </p:cNvSpPr>
          <p:nvPr/>
        </p:nvSpPr>
        <p:spPr bwMode="auto">
          <a:xfrm>
            <a:off x="5901249" y="2045595"/>
            <a:ext cx="646769" cy="490023"/>
          </a:xfrm>
          <a:custGeom>
            <a:avLst/>
            <a:gdLst>
              <a:gd name="T0" fmla="*/ 2147483647 w 651"/>
              <a:gd name="T1" fmla="*/ 2147483647 h 493"/>
              <a:gd name="T2" fmla="*/ 2147483647 w 651"/>
              <a:gd name="T3" fmla="*/ 2147483647 h 493"/>
              <a:gd name="T4" fmla="*/ 2147483647 w 651"/>
              <a:gd name="T5" fmla="*/ 2147483647 h 493"/>
              <a:gd name="T6" fmla="*/ 2147483647 w 651"/>
              <a:gd name="T7" fmla="*/ 2147483647 h 493"/>
              <a:gd name="T8" fmla="*/ 2147483647 w 651"/>
              <a:gd name="T9" fmla="*/ 2147483647 h 493"/>
              <a:gd name="T10" fmla="*/ 2147483647 w 651"/>
              <a:gd name="T11" fmla="*/ 2147483647 h 493"/>
              <a:gd name="T12" fmla="*/ 2147483647 w 651"/>
              <a:gd name="T13" fmla="*/ 2147483647 h 493"/>
              <a:gd name="T14" fmla="*/ 2147483647 w 651"/>
              <a:gd name="T15" fmla="*/ 2147483647 h 493"/>
              <a:gd name="T16" fmla="*/ 2147483647 w 651"/>
              <a:gd name="T17" fmla="*/ 0 h 493"/>
              <a:gd name="T18" fmla="*/ 2147483647 w 651"/>
              <a:gd name="T19" fmla="*/ 0 h 493"/>
              <a:gd name="T20" fmla="*/ 2147483647 w 651"/>
              <a:gd name="T21" fmla="*/ 2147483647 h 493"/>
              <a:gd name="T22" fmla="*/ 2147483647 w 651"/>
              <a:gd name="T23" fmla="*/ 2147483647 h 493"/>
              <a:gd name="T24" fmla="*/ 0 w 651"/>
              <a:gd name="T25" fmla="*/ 2147483647 h 493"/>
              <a:gd name="T26" fmla="*/ 2147483647 w 651"/>
              <a:gd name="T27" fmla="*/ 2147483647 h 493"/>
              <a:gd name="T28" fmla="*/ 2147483647 w 651"/>
              <a:gd name="T29" fmla="*/ 2147483647 h 493"/>
              <a:gd name="T30" fmla="*/ 2147483647 w 651"/>
              <a:gd name="T31" fmla="*/ 2147483647 h 493"/>
              <a:gd name="T32" fmla="*/ 2147483647 w 651"/>
              <a:gd name="T33" fmla="*/ 2147483647 h 493"/>
              <a:gd name="T34" fmla="*/ 2147483647 w 651"/>
              <a:gd name="T35" fmla="*/ 2147483647 h 493"/>
              <a:gd name="T36" fmla="*/ 2147483647 w 651"/>
              <a:gd name="T37" fmla="*/ 2147483647 h 493"/>
              <a:gd name="T38" fmla="*/ 2147483647 w 651"/>
              <a:gd name="T39" fmla="*/ 2147483647 h 49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51"/>
              <a:gd name="T61" fmla="*/ 0 h 493"/>
              <a:gd name="T62" fmla="*/ 651 w 651"/>
              <a:gd name="T63" fmla="*/ 493 h 49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51" h="493">
                <a:moveTo>
                  <a:pt x="577" y="357"/>
                </a:moveTo>
                <a:lnTo>
                  <a:pt x="577" y="323"/>
                </a:lnTo>
                <a:lnTo>
                  <a:pt x="614" y="323"/>
                </a:lnTo>
                <a:lnTo>
                  <a:pt x="651" y="265"/>
                </a:lnTo>
                <a:lnTo>
                  <a:pt x="589" y="191"/>
                </a:lnTo>
                <a:lnTo>
                  <a:pt x="614" y="164"/>
                </a:lnTo>
                <a:lnTo>
                  <a:pt x="589" y="117"/>
                </a:lnTo>
                <a:lnTo>
                  <a:pt x="614" y="63"/>
                </a:lnTo>
                <a:lnTo>
                  <a:pt x="570" y="0"/>
                </a:lnTo>
                <a:lnTo>
                  <a:pt x="533" y="0"/>
                </a:lnTo>
                <a:lnTo>
                  <a:pt x="69" y="129"/>
                </a:lnTo>
                <a:lnTo>
                  <a:pt x="64" y="86"/>
                </a:lnTo>
                <a:lnTo>
                  <a:pt x="0" y="164"/>
                </a:lnTo>
                <a:lnTo>
                  <a:pt x="32" y="333"/>
                </a:lnTo>
                <a:lnTo>
                  <a:pt x="52" y="362"/>
                </a:lnTo>
                <a:lnTo>
                  <a:pt x="81" y="444"/>
                </a:lnTo>
                <a:lnTo>
                  <a:pt x="81" y="471"/>
                </a:lnTo>
                <a:lnTo>
                  <a:pt x="96" y="493"/>
                </a:lnTo>
                <a:lnTo>
                  <a:pt x="206" y="465"/>
                </a:lnTo>
                <a:lnTo>
                  <a:pt x="577" y="357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72" name="Freeform 33"/>
          <p:cNvSpPr>
            <a:spLocks/>
          </p:cNvSpPr>
          <p:nvPr/>
        </p:nvSpPr>
        <p:spPr bwMode="auto">
          <a:xfrm>
            <a:off x="6119484" y="2438408"/>
            <a:ext cx="492020" cy="279730"/>
          </a:xfrm>
          <a:custGeom>
            <a:avLst/>
            <a:gdLst>
              <a:gd name="T0" fmla="*/ 2147483647 w 494"/>
              <a:gd name="T1" fmla="*/ 2147483647 h 282"/>
              <a:gd name="T2" fmla="*/ 2147483647 w 494"/>
              <a:gd name="T3" fmla="*/ 2147483647 h 282"/>
              <a:gd name="T4" fmla="*/ 2147483647 w 494"/>
              <a:gd name="T5" fmla="*/ 2147483647 h 282"/>
              <a:gd name="T6" fmla="*/ 2147483647 w 494"/>
              <a:gd name="T7" fmla="*/ 2147483647 h 282"/>
              <a:gd name="T8" fmla="*/ 2147483647 w 494"/>
              <a:gd name="T9" fmla="*/ 2147483647 h 282"/>
              <a:gd name="T10" fmla="*/ 2147483647 w 494"/>
              <a:gd name="T11" fmla="*/ 2147483647 h 282"/>
              <a:gd name="T12" fmla="*/ 2147483647 w 494"/>
              <a:gd name="T13" fmla="*/ 2147483647 h 282"/>
              <a:gd name="T14" fmla="*/ 2147483647 w 494"/>
              <a:gd name="T15" fmla="*/ 2147483647 h 282"/>
              <a:gd name="T16" fmla="*/ 2147483647 w 494"/>
              <a:gd name="T17" fmla="*/ 2147483647 h 282"/>
              <a:gd name="T18" fmla="*/ 2147483647 w 494"/>
              <a:gd name="T19" fmla="*/ 2147483647 h 282"/>
              <a:gd name="T20" fmla="*/ 2147483647 w 494"/>
              <a:gd name="T21" fmla="*/ 2147483647 h 282"/>
              <a:gd name="T22" fmla="*/ 2147483647 w 494"/>
              <a:gd name="T23" fmla="*/ 2147483647 h 282"/>
              <a:gd name="T24" fmla="*/ 2147483647 w 494"/>
              <a:gd name="T25" fmla="*/ 2147483647 h 282"/>
              <a:gd name="T26" fmla="*/ 2147483647 w 494"/>
              <a:gd name="T27" fmla="*/ 2147483647 h 282"/>
              <a:gd name="T28" fmla="*/ 2147483647 w 494"/>
              <a:gd name="T29" fmla="*/ 2147483647 h 282"/>
              <a:gd name="T30" fmla="*/ 2147483647 w 494"/>
              <a:gd name="T31" fmla="*/ 2147483647 h 282"/>
              <a:gd name="T32" fmla="*/ 2147483647 w 494"/>
              <a:gd name="T33" fmla="*/ 2147483647 h 282"/>
              <a:gd name="T34" fmla="*/ 2147483647 w 494"/>
              <a:gd name="T35" fmla="*/ 2147483647 h 282"/>
              <a:gd name="T36" fmla="*/ 2147483647 w 494"/>
              <a:gd name="T37" fmla="*/ 2147483647 h 282"/>
              <a:gd name="T38" fmla="*/ 2147483647 w 494"/>
              <a:gd name="T39" fmla="*/ 2147483647 h 282"/>
              <a:gd name="T40" fmla="*/ 2147483647 w 494"/>
              <a:gd name="T41" fmla="*/ 2147483647 h 282"/>
              <a:gd name="T42" fmla="*/ 2147483647 w 494"/>
              <a:gd name="T43" fmla="*/ 2147483647 h 282"/>
              <a:gd name="T44" fmla="*/ 0 w 494"/>
              <a:gd name="T45" fmla="*/ 2147483647 h 282"/>
              <a:gd name="T46" fmla="*/ 0 w 494"/>
              <a:gd name="T47" fmla="*/ 2147483647 h 282"/>
              <a:gd name="T48" fmla="*/ 2147483647 w 494"/>
              <a:gd name="T49" fmla="*/ 0 h 282"/>
              <a:gd name="T50" fmla="*/ 2147483647 w 494"/>
              <a:gd name="T51" fmla="*/ 2147483647 h 282"/>
              <a:gd name="T52" fmla="*/ 2147483647 w 494"/>
              <a:gd name="T53" fmla="*/ 2147483647 h 282"/>
              <a:gd name="T54" fmla="*/ 2147483647 w 494"/>
              <a:gd name="T55" fmla="*/ 2147483647 h 28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94"/>
              <a:gd name="T85" fmla="*/ 0 h 282"/>
              <a:gd name="T86" fmla="*/ 494 w 494"/>
              <a:gd name="T87" fmla="*/ 282 h 28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94" h="282">
                <a:moveTo>
                  <a:pt x="494" y="213"/>
                </a:moveTo>
                <a:lnTo>
                  <a:pt x="457" y="262"/>
                </a:lnTo>
                <a:lnTo>
                  <a:pt x="406" y="282"/>
                </a:lnTo>
                <a:lnTo>
                  <a:pt x="388" y="249"/>
                </a:lnTo>
                <a:lnTo>
                  <a:pt x="369" y="249"/>
                </a:lnTo>
                <a:lnTo>
                  <a:pt x="349" y="213"/>
                </a:lnTo>
                <a:lnTo>
                  <a:pt x="349" y="206"/>
                </a:lnTo>
                <a:lnTo>
                  <a:pt x="319" y="70"/>
                </a:lnTo>
                <a:lnTo>
                  <a:pt x="325" y="43"/>
                </a:lnTo>
                <a:lnTo>
                  <a:pt x="307" y="63"/>
                </a:lnTo>
                <a:lnTo>
                  <a:pt x="319" y="110"/>
                </a:lnTo>
                <a:lnTo>
                  <a:pt x="307" y="161"/>
                </a:lnTo>
                <a:lnTo>
                  <a:pt x="337" y="206"/>
                </a:lnTo>
                <a:lnTo>
                  <a:pt x="337" y="228"/>
                </a:lnTo>
                <a:lnTo>
                  <a:pt x="349" y="240"/>
                </a:lnTo>
                <a:lnTo>
                  <a:pt x="349" y="269"/>
                </a:lnTo>
                <a:lnTo>
                  <a:pt x="268" y="249"/>
                </a:lnTo>
                <a:lnTo>
                  <a:pt x="268" y="152"/>
                </a:lnTo>
                <a:lnTo>
                  <a:pt x="180" y="130"/>
                </a:lnTo>
                <a:lnTo>
                  <a:pt x="175" y="76"/>
                </a:lnTo>
                <a:lnTo>
                  <a:pt x="143" y="63"/>
                </a:lnTo>
                <a:lnTo>
                  <a:pt x="98" y="76"/>
                </a:lnTo>
                <a:lnTo>
                  <a:pt x="0" y="147"/>
                </a:lnTo>
                <a:lnTo>
                  <a:pt x="0" y="103"/>
                </a:lnTo>
                <a:lnTo>
                  <a:pt x="361" y="0"/>
                </a:lnTo>
                <a:lnTo>
                  <a:pt x="427" y="206"/>
                </a:lnTo>
                <a:lnTo>
                  <a:pt x="487" y="179"/>
                </a:lnTo>
                <a:lnTo>
                  <a:pt x="494" y="213"/>
                </a:lnTo>
                <a:close/>
              </a:path>
            </a:pathLst>
          </a:custGeom>
          <a:solidFill>
            <a:srgbClr val="0066CC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73" name="Freeform 34"/>
          <p:cNvSpPr>
            <a:spLocks/>
          </p:cNvSpPr>
          <p:nvPr/>
        </p:nvSpPr>
        <p:spPr bwMode="auto">
          <a:xfrm>
            <a:off x="6500403" y="2398730"/>
            <a:ext cx="115069" cy="196406"/>
          </a:xfrm>
          <a:custGeom>
            <a:avLst/>
            <a:gdLst>
              <a:gd name="T0" fmla="*/ 2147483647 w 116"/>
              <a:gd name="T1" fmla="*/ 0 h 197"/>
              <a:gd name="T2" fmla="*/ 0 w 116"/>
              <a:gd name="T3" fmla="*/ 0 h 197"/>
              <a:gd name="T4" fmla="*/ 0 w 116"/>
              <a:gd name="T5" fmla="*/ 2147483647 h 197"/>
              <a:gd name="T6" fmla="*/ 2147483647 w 116"/>
              <a:gd name="T7" fmla="*/ 2147483647 h 197"/>
              <a:gd name="T8" fmla="*/ 2147483647 w 116"/>
              <a:gd name="T9" fmla="*/ 2147483647 h 197"/>
              <a:gd name="T10" fmla="*/ 2147483647 w 116"/>
              <a:gd name="T11" fmla="*/ 2147483647 h 197"/>
              <a:gd name="T12" fmla="*/ 2147483647 w 116"/>
              <a:gd name="T13" fmla="*/ 2147483647 h 197"/>
              <a:gd name="T14" fmla="*/ 2147483647 w 116"/>
              <a:gd name="T15" fmla="*/ 2147483647 h 197"/>
              <a:gd name="T16" fmla="*/ 2147483647 w 116"/>
              <a:gd name="T17" fmla="*/ 2147483647 h 197"/>
              <a:gd name="T18" fmla="*/ 2147483647 w 116"/>
              <a:gd name="T19" fmla="*/ 0 h 19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6"/>
              <a:gd name="T31" fmla="*/ 0 h 197"/>
              <a:gd name="T32" fmla="*/ 116 w 116"/>
              <a:gd name="T33" fmla="*/ 197 h 19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6" h="197">
                <a:moveTo>
                  <a:pt x="18" y="0"/>
                </a:moveTo>
                <a:lnTo>
                  <a:pt x="0" y="0"/>
                </a:lnTo>
                <a:lnTo>
                  <a:pt x="0" y="25"/>
                </a:lnTo>
                <a:lnTo>
                  <a:pt x="62" y="197"/>
                </a:lnTo>
                <a:lnTo>
                  <a:pt x="116" y="175"/>
                </a:lnTo>
                <a:lnTo>
                  <a:pt x="49" y="81"/>
                </a:lnTo>
                <a:lnTo>
                  <a:pt x="44" y="67"/>
                </a:lnTo>
                <a:lnTo>
                  <a:pt x="23" y="38"/>
                </a:lnTo>
                <a:lnTo>
                  <a:pt x="18" y="13"/>
                </a:lnTo>
                <a:lnTo>
                  <a:pt x="18" y="0"/>
                </a:lnTo>
                <a:close/>
              </a:path>
            </a:pathLst>
          </a:custGeom>
          <a:solidFill>
            <a:srgbClr val="0066CC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74" name="Freeform 35"/>
          <p:cNvSpPr>
            <a:spLocks/>
          </p:cNvSpPr>
          <p:nvPr/>
        </p:nvSpPr>
        <p:spPr bwMode="auto">
          <a:xfrm>
            <a:off x="6536114" y="2730040"/>
            <a:ext cx="49599" cy="121019"/>
          </a:xfrm>
          <a:custGeom>
            <a:avLst/>
            <a:gdLst>
              <a:gd name="T0" fmla="*/ 2147483647 w 51"/>
              <a:gd name="T1" fmla="*/ 2147483647 h 123"/>
              <a:gd name="T2" fmla="*/ 2147483647 w 51"/>
              <a:gd name="T3" fmla="*/ 2147483647 h 123"/>
              <a:gd name="T4" fmla="*/ 0 w 51"/>
              <a:gd name="T5" fmla="*/ 2147483647 h 123"/>
              <a:gd name="T6" fmla="*/ 2147483647 w 51"/>
              <a:gd name="T7" fmla="*/ 0 h 123"/>
              <a:gd name="T8" fmla="*/ 2147483647 w 51"/>
              <a:gd name="T9" fmla="*/ 2147483647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123"/>
              <a:gd name="T17" fmla="*/ 51 w 5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123">
                <a:moveTo>
                  <a:pt x="39" y="112"/>
                </a:moveTo>
                <a:lnTo>
                  <a:pt x="24" y="123"/>
                </a:lnTo>
                <a:lnTo>
                  <a:pt x="0" y="22"/>
                </a:lnTo>
                <a:lnTo>
                  <a:pt x="51" y="0"/>
                </a:lnTo>
                <a:lnTo>
                  <a:pt x="39" y="112"/>
                </a:lnTo>
                <a:close/>
              </a:path>
            </a:pathLst>
          </a:custGeom>
          <a:solidFill>
            <a:srgbClr val="0066CC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75" name="Freeform 36"/>
          <p:cNvSpPr>
            <a:spLocks/>
          </p:cNvSpPr>
          <p:nvPr/>
        </p:nvSpPr>
        <p:spPr bwMode="auto">
          <a:xfrm>
            <a:off x="5740549" y="2607039"/>
            <a:ext cx="789613" cy="517798"/>
          </a:xfrm>
          <a:custGeom>
            <a:avLst/>
            <a:gdLst>
              <a:gd name="T0" fmla="*/ 2147483647 w 796"/>
              <a:gd name="T1" fmla="*/ 2147483647 h 522"/>
              <a:gd name="T2" fmla="*/ 2147483647 w 796"/>
              <a:gd name="T3" fmla="*/ 2147483647 h 522"/>
              <a:gd name="T4" fmla="*/ 2147483647 w 796"/>
              <a:gd name="T5" fmla="*/ 2147483647 h 522"/>
              <a:gd name="T6" fmla="*/ 2147483647 w 796"/>
              <a:gd name="T7" fmla="*/ 2147483647 h 522"/>
              <a:gd name="T8" fmla="*/ 2147483647 w 796"/>
              <a:gd name="T9" fmla="*/ 2147483647 h 522"/>
              <a:gd name="T10" fmla="*/ 0 w 796"/>
              <a:gd name="T11" fmla="*/ 2147483647 h 522"/>
              <a:gd name="T12" fmla="*/ 2147483647 w 796"/>
              <a:gd name="T13" fmla="*/ 2147483647 h 522"/>
              <a:gd name="T14" fmla="*/ 2147483647 w 796"/>
              <a:gd name="T15" fmla="*/ 2147483647 h 522"/>
              <a:gd name="T16" fmla="*/ 2147483647 w 796"/>
              <a:gd name="T17" fmla="*/ 2147483647 h 522"/>
              <a:gd name="T18" fmla="*/ 2147483647 w 796"/>
              <a:gd name="T19" fmla="*/ 2147483647 h 522"/>
              <a:gd name="T20" fmla="*/ 2147483647 w 796"/>
              <a:gd name="T21" fmla="*/ 2147483647 h 522"/>
              <a:gd name="T22" fmla="*/ 2147483647 w 796"/>
              <a:gd name="T23" fmla="*/ 2147483647 h 522"/>
              <a:gd name="T24" fmla="*/ 2147483647 w 796"/>
              <a:gd name="T25" fmla="*/ 2147483647 h 522"/>
              <a:gd name="T26" fmla="*/ 2147483647 w 796"/>
              <a:gd name="T27" fmla="*/ 2147483647 h 522"/>
              <a:gd name="T28" fmla="*/ 2147483647 w 796"/>
              <a:gd name="T29" fmla="*/ 2147483647 h 522"/>
              <a:gd name="T30" fmla="*/ 2147483647 w 796"/>
              <a:gd name="T31" fmla="*/ 2147483647 h 522"/>
              <a:gd name="T32" fmla="*/ 2147483647 w 796"/>
              <a:gd name="T33" fmla="*/ 2147483647 h 522"/>
              <a:gd name="T34" fmla="*/ 2147483647 w 796"/>
              <a:gd name="T35" fmla="*/ 2147483647 h 522"/>
              <a:gd name="T36" fmla="*/ 2147483647 w 796"/>
              <a:gd name="T37" fmla="*/ 0 h 522"/>
              <a:gd name="T38" fmla="*/ 2147483647 w 796"/>
              <a:gd name="T39" fmla="*/ 2147483647 h 522"/>
              <a:gd name="T40" fmla="*/ 2147483647 w 796"/>
              <a:gd name="T41" fmla="*/ 2147483647 h 522"/>
              <a:gd name="T42" fmla="*/ 2147483647 w 796"/>
              <a:gd name="T43" fmla="*/ 2147483647 h 522"/>
              <a:gd name="T44" fmla="*/ 2147483647 w 796"/>
              <a:gd name="T45" fmla="*/ 2147483647 h 52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796"/>
              <a:gd name="T70" fmla="*/ 0 h 522"/>
              <a:gd name="T71" fmla="*/ 796 w 796"/>
              <a:gd name="T72" fmla="*/ 522 h 52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796" h="522">
                <a:moveTo>
                  <a:pt x="759" y="228"/>
                </a:moveTo>
                <a:lnTo>
                  <a:pt x="759" y="282"/>
                </a:lnTo>
                <a:lnTo>
                  <a:pt x="783" y="289"/>
                </a:lnTo>
                <a:lnTo>
                  <a:pt x="796" y="336"/>
                </a:lnTo>
                <a:lnTo>
                  <a:pt x="501" y="432"/>
                </a:lnTo>
                <a:lnTo>
                  <a:pt x="0" y="522"/>
                </a:lnTo>
                <a:lnTo>
                  <a:pt x="108" y="419"/>
                </a:lnTo>
                <a:lnTo>
                  <a:pt x="126" y="370"/>
                </a:lnTo>
                <a:lnTo>
                  <a:pt x="182" y="419"/>
                </a:lnTo>
                <a:lnTo>
                  <a:pt x="313" y="309"/>
                </a:lnTo>
                <a:lnTo>
                  <a:pt x="339" y="228"/>
                </a:lnTo>
                <a:lnTo>
                  <a:pt x="356" y="159"/>
                </a:lnTo>
                <a:lnTo>
                  <a:pt x="420" y="181"/>
                </a:lnTo>
                <a:lnTo>
                  <a:pt x="433" y="110"/>
                </a:lnTo>
                <a:lnTo>
                  <a:pt x="464" y="118"/>
                </a:lnTo>
                <a:lnTo>
                  <a:pt x="494" y="13"/>
                </a:lnTo>
                <a:lnTo>
                  <a:pt x="533" y="35"/>
                </a:lnTo>
                <a:lnTo>
                  <a:pt x="553" y="13"/>
                </a:lnTo>
                <a:lnTo>
                  <a:pt x="558" y="0"/>
                </a:lnTo>
                <a:lnTo>
                  <a:pt x="621" y="8"/>
                </a:lnTo>
                <a:lnTo>
                  <a:pt x="621" y="98"/>
                </a:lnTo>
                <a:lnTo>
                  <a:pt x="739" y="132"/>
                </a:lnTo>
                <a:lnTo>
                  <a:pt x="759" y="228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76" name="Freeform 37"/>
          <p:cNvSpPr>
            <a:spLocks/>
          </p:cNvSpPr>
          <p:nvPr/>
        </p:nvSpPr>
        <p:spPr bwMode="auto">
          <a:xfrm>
            <a:off x="5667143" y="2983980"/>
            <a:ext cx="906667" cy="488039"/>
          </a:xfrm>
          <a:custGeom>
            <a:avLst/>
            <a:gdLst>
              <a:gd name="T0" fmla="*/ 2147483647 w 915"/>
              <a:gd name="T1" fmla="*/ 2147483647 h 491"/>
              <a:gd name="T2" fmla="*/ 2147483647 w 915"/>
              <a:gd name="T3" fmla="*/ 2147483647 h 491"/>
              <a:gd name="T4" fmla="*/ 2147483647 w 915"/>
              <a:gd name="T5" fmla="*/ 2147483647 h 491"/>
              <a:gd name="T6" fmla="*/ 2147483647 w 915"/>
              <a:gd name="T7" fmla="*/ 2147483647 h 491"/>
              <a:gd name="T8" fmla="*/ 2147483647 w 915"/>
              <a:gd name="T9" fmla="*/ 2147483647 h 491"/>
              <a:gd name="T10" fmla="*/ 0 w 915"/>
              <a:gd name="T11" fmla="*/ 2147483647 h 491"/>
              <a:gd name="T12" fmla="*/ 2147483647 w 915"/>
              <a:gd name="T13" fmla="*/ 2147483647 h 491"/>
              <a:gd name="T14" fmla="*/ 2147483647 w 915"/>
              <a:gd name="T15" fmla="*/ 2147483647 h 491"/>
              <a:gd name="T16" fmla="*/ 2147483647 w 915"/>
              <a:gd name="T17" fmla="*/ 2147483647 h 491"/>
              <a:gd name="T18" fmla="*/ 2147483647 w 915"/>
              <a:gd name="T19" fmla="*/ 2147483647 h 491"/>
              <a:gd name="T20" fmla="*/ 2147483647 w 915"/>
              <a:gd name="T21" fmla="*/ 2147483647 h 491"/>
              <a:gd name="T22" fmla="*/ 2147483647 w 915"/>
              <a:gd name="T23" fmla="*/ 0 h 491"/>
              <a:gd name="T24" fmla="*/ 2147483647 w 915"/>
              <a:gd name="T25" fmla="*/ 2147483647 h 491"/>
              <a:gd name="T26" fmla="*/ 2147483647 w 915"/>
              <a:gd name="T27" fmla="*/ 2147483647 h 491"/>
              <a:gd name="T28" fmla="*/ 2147483647 w 915"/>
              <a:gd name="T29" fmla="*/ 2147483647 h 491"/>
              <a:gd name="T30" fmla="*/ 2147483647 w 915"/>
              <a:gd name="T31" fmla="*/ 2147483647 h 491"/>
              <a:gd name="T32" fmla="*/ 2147483647 w 915"/>
              <a:gd name="T33" fmla="*/ 2147483647 h 491"/>
              <a:gd name="T34" fmla="*/ 2147483647 w 915"/>
              <a:gd name="T35" fmla="*/ 2147483647 h 491"/>
              <a:gd name="T36" fmla="*/ 2147483647 w 915"/>
              <a:gd name="T37" fmla="*/ 2147483647 h 491"/>
              <a:gd name="T38" fmla="*/ 2147483647 w 915"/>
              <a:gd name="T39" fmla="*/ 2147483647 h 491"/>
              <a:gd name="T40" fmla="*/ 2147483647 w 915"/>
              <a:gd name="T41" fmla="*/ 2147483647 h 491"/>
              <a:gd name="T42" fmla="*/ 2147483647 w 915"/>
              <a:gd name="T43" fmla="*/ 2147483647 h 49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15"/>
              <a:gd name="T67" fmla="*/ 0 h 491"/>
              <a:gd name="T68" fmla="*/ 915 w 915"/>
              <a:gd name="T69" fmla="*/ 491 h 49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15" h="491">
                <a:moveTo>
                  <a:pt x="488" y="381"/>
                </a:moveTo>
                <a:lnTo>
                  <a:pt x="370" y="402"/>
                </a:lnTo>
                <a:lnTo>
                  <a:pt x="353" y="346"/>
                </a:lnTo>
                <a:lnTo>
                  <a:pt x="164" y="381"/>
                </a:lnTo>
                <a:lnTo>
                  <a:pt x="127" y="444"/>
                </a:lnTo>
                <a:lnTo>
                  <a:pt x="0" y="457"/>
                </a:lnTo>
                <a:lnTo>
                  <a:pt x="9" y="415"/>
                </a:lnTo>
                <a:lnTo>
                  <a:pt x="21" y="388"/>
                </a:lnTo>
                <a:lnTo>
                  <a:pt x="208" y="211"/>
                </a:lnTo>
                <a:lnTo>
                  <a:pt x="226" y="155"/>
                </a:lnTo>
                <a:lnTo>
                  <a:pt x="583" y="86"/>
                </a:lnTo>
                <a:lnTo>
                  <a:pt x="864" y="0"/>
                </a:lnTo>
                <a:lnTo>
                  <a:pt x="858" y="94"/>
                </a:lnTo>
                <a:lnTo>
                  <a:pt x="915" y="120"/>
                </a:lnTo>
                <a:lnTo>
                  <a:pt x="864" y="197"/>
                </a:lnTo>
                <a:lnTo>
                  <a:pt x="795" y="211"/>
                </a:lnTo>
                <a:lnTo>
                  <a:pt x="841" y="231"/>
                </a:lnTo>
                <a:lnTo>
                  <a:pt x="858" y="238"/>
                </a:lnTo>
                <a:lnTo>
                  <a:pt x="714" y="388"/>
                </a:lnTo>
                <a:lnTo>
                  <a:pt x="684" y="471"/>
                </a:lnTo>
                <a:lnTo>
                  <a:pt x="633" y="491"/>
                </a:lnTo>
                <a:lnTo>
                  <a:pt x="488" y="381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77" name="Freeform 38"/>
          <p:cNvSpPr>
            <a:spLocks/>
          </p:cNvSpPr>
          <p:nvPr/>
        </p:nvSpPr>
        <p:spPr bwMode="auto">
          <a:xfrm>
            <a:off x="5766340" y="3368857"/>
            <a:ext cx="513844" cy="490024"/>
          </a:xfrm>
          <a:custGeom>
            <a:avLst/>
            <a:gdLst>
              <a:gd name="T0" fmla="*/ 2147483647 w 518"/>
              <a:gd name="T1" fmla="*/ 2147483647 h 495"/>
              <a:gd name="T2" fmla="*/ 2147483647 w 518"/>
              <a:gd name="T3" fmla="*/ 2147483647 h 495"/>
              <a:gd name="T4" fmla="*/ 2147483647 w 518"/>
              <a:gd name="T5" fmla="*/ 2147483647 h 495"/>
              <a:gd name="T6" fmla="*/ 2147483647 w 518"/>
              <a:gd name="T7" fmla="*/ 0 h 495"/>
              <a:gd name="T8" fmla="*/ 2147483647 w 518"/>
              <a:gd name="T9" fmla="*/ 2147483647 h 495"/>
              <a:gd name="T10" fmla="*/ 2147483647 w 518"/>
              <a:gd name="T11" fmla="*/ 2147483647 h 495"/>
              <a:gd name="T12" fmla="*/ 0 w 518"/>
              <a:gd name="T13" fmla="*/ 2147483647 h 495"/>
              <a:gd name="T14" fmla="*/ 2147483647 w 518"/>
              <a:gd name="T15" fmla="*/ 2147483647 h 495"/>
              <a:gd name="T16" fmla="*/ 2147483647 w 518"/>
              <a:gd name="T17" fmla="*/ 2147483647 h 495"/>
              <a:gd name="T18" fmla="*/ 2147483647 w 518"/>
              <a:gd name="T19" fmla="*/ 2147483647 h 495"/>
              <a:gd name="T20" fmla="*/ 2147483647 w 518"/>
              <a:gd name="T21" fmla="*/ 2147483647 h 495"/>
              <a:gd name="T22" fmla="*/ 2147483647 w 518"/>
              <a:gd name="T23" fmla="*/ 2147483647 h 495"/>
              <a:gd name="T24" fmla="*/ 2147483647 w 518"/>
              <a:gd name="T25" fmla="*/ 2147483647 h 4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18"/>
              <a:gd name="T40" fmla="*/ 0 h 495"/>
              <a:gd name="T41" fmla="*/ 518 w 518"/>
              <a:gd name="T42" fmla="*/ 495 h 4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18" h="495">
                <a:moveTo>
                  <a:pt x="518" y="144"/>
                </a:moveTo>
                <a:lnTo>
                  <a:pt x="374" y="36"/>
                </a:lnTo>
                <a:lnTo>
                  <a:pt x="248" y="63"/>
                </a:lnTo>
                <a:lnTo>
                  <a:pt x="226" y="0"/>
                </a:lnTo>
                <a:lnTo>
                  <a:pt x="81" y="27"/>
                </a:lnTo>
                <a:lnTo>
                  <a:pt x="42" y="88"/>
                </a:lnTo>
                <a:lnTo>
                  <a:pt x="0" y="152"/>
                </a:lnTo>
                <a:lnTo>
                  <a:pt x="200" y="336"/>
                </a:lnTo>
                <a:lnTo>
                  <a:pt x="314" y="495"/>
                </a:lnTo>
                <a:lnTo>
                  <a:pt x="445" y="311"/>
                </a:lnTo>
                <a:lnTo>
                  <a:pt x="499" y="152"/>
                </a:lnTo>
                <a:lnTo>
                  <a:pt x="518" y="159"/>
                </a:lnTo>
                <a:lnTo>
                  <a:pt x="518" y="144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78" name="Freeform 39"/>
          <p:cNvSpPr>
            <a:spLocks/>
          </p:cNvSpPr>
          <p:nvPr/>
        </p:nvSpPr>
        <p:spPr bwMode="auto">
          <a:xfrm>
            <a:off x="5454860" y="3466068"/>
            <a:ext cx="597169" cy="676509"/>
          </a:xfrm>
          <a:custGeom>
            <a:avLst/>
            <a:gdLst>
              <a:gd name="T0" fmla="*/ 2147483647 w 600"/>
              <a:gd name="T1" fmla="*/ 2147483647 h 682"/>
              <a:gd name="T2" fmla="*/ 2147483647 w 600"/>
              <a:gd name="T3" fmla="*/ 2147483647 h 682"/>
              <a:gd name="T4" fmla="*/ 2147483647 w 600"/>
              <a:gd name="T5" fmla="*/ 2147483647 h 682"/>
              <a:gd name="T6" fmla="*/ 2147483647 w 600"/>
              <a:gd name="T7" fmla="*/ 2147483647 h 682"/>
              <a:gd name="T8" fmla="*/ 2147483647 w 600"/>
              <a:gd name="T9" fmla="*/ 2147483647 h 682"/>
              <a:gd name="T10" fmla="*/ 2147483647 w 600"/>
              <a:gd name="T11" fmla="*/ 2147483647 h 682"/>
              <a:gd name="T12" fmla="*/ 2147483647 w 600"/>
              <a:gd name="T13" fmla="*/ 2147483647 h 682"/>
              <a:gd name="T14" fmla="*/ 2147483647 w 600"/>
              <a:gd name="T15" fmla="*/ 2147483647 h 682"/>
              <a:gd name="T16" fmla="*/ 0 w 600"/>
              <a:gd name="T17" fmla="*/ 2147483647 h 682"/>
              <a:gd name="T18" fmla="*/ 2147483647 w 600"/>
              <a:gd name="T19" fmla="*/ 2147483647 h 682"/>
              <a:gd name="T20" fmla="*/ 2147483647 w 600"/>
              <a:gd name="T21" fmla="*/ 0 h 682"/>
              <a:gd name="T22" fmla="*/ 2147483647 w 600"/>
              <a:gd name="T23" fmla="*/ 2147483647 h 682"/>
              <a:gd name="T24" fmla="*/ 2147483647 w 600"/>
              <a:gd name="T25" fmla="*/ 2147483647 h 682"/>
              <a:gd name="T26" fmla="*/ 2147483647 w 600"/>
              <a:gd name="T27" fmla="*/ 2147483647 h 682"/>
              <a:gd name="T28" fmla="*/ 2147483647 w 600"/>
              <a:gd name="T29" fmla="*/ 2147483647 h 682"/>
              <a:gd name="T30" fmla="*/ 2147483647 w 600"/>
              <a:gd name="T31" fmla="*/ 2147483647 h 682"/>
              <a:gd name="T32" fmla="*/ 2147483647 w 600"/>
              <a:gd name="T33" fmla="*/ 2147483647 h 682"/>
              <a:gd name="T34" fmla="*/ 2147483647 w 600"/>
              <a:gd name="T35" fmla="*/ 2147483647 h 68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00"/>
              <a:gd name="T55" fmla="*/ 0 h 682"/>
              <a:gd name="T56" fmla="*/ 600 w 600"/>
              <a:gd name="T57" fmla="*/ 682 h 68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00" h="682">
                <a:moveTo>
                  <a:pt x="594" y="610"/>
                </a:moveTo>
                <a:lnTo>
                  <a:pt x="519" y="610"/>
                </a:lnTo>
                <a:lnTo>
                  <a:pt x="514" y="677"/>
                </a:lnTo>
                <a:lnTo>
                  <a:pt x="489" y="642"/>
                </a:lnTo>
                <a:lnTo>
                  <a:pt x="175" y="682"/>
                </a:lnTo>
                <a:lnTo>
                  <a:pt x="162" y="650"/>
                </a:lnTo>
                <a:lnTo>
                  <a:pt x="131" y="512"/>
                </a:lnTo>
                <a:lnTo>
                  <a:pt x="150" y="437"/>
                </a:lnTo>
                <a:lnTo>
                  <a:pt x="0" y="47"/>
                </a:lnTo>
                <a:lnTo>
                  <a:pt x="168" y="20"/>
                </a:lnTo>
                <a:lnTo>
                  <a:pt x="309" y="0"/>
                </a:lnTo>
                <a:lnTo>
                  <a:pt x="263" y="56"/>
                </a:lnTo>
                <a:lnTo>
                  <a:pt x="481" y="260"/>
                </a:lnTo>
                <a:lnTo>
                  <a:pt x="600" y="424"/>
                </a:lnTo>
                <a:lnTo>
                  <a:pt x="577" y="554"/>
                </a:lnTo>
                <a:lnTo>
                  <a:pt x="582" y="567"/>
                </a:lnTo>
                <a:lnTo>
                  <a:pt x="589" y="588"/>
                </a:lnTo>
                <a:lnTo>
                  <a:pt x="594" y="610"/>
                </a:lnTo>
                <a:close/>
              </a:path>
            </a:pathLst>
          </a:custGeom>
          <a:solidFill>
            <a:srgbClr val="0066CC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79" name="Freeform 40"/>
          <p:cNvSpPr>
            <a:spLocks/>
          </p:cNvSpPr>
          <p:nvPr/>
        </p:nvSpPr>
        <p:spPr bwMode="auto">
          <a:xfrm>
            <a:off x="5313999" y="4102900"/>
            <a:ext cx="991976" cy="906643"/>
          </a:xfrm>
          <a:custGeom>
            <a:avLst/>
            <a:gdLst>
              <a:gd name="T0" fmla="*/ 2147483647 w 1001"/>
              <a:gd name="T1" fmla="*/ 0 h 913"/>
              <a:gd name="T2" fmla="*/ 2147483647 w 1001"/>
              <a:gd name="T3" fmla="*/ 0 h 913"/>
              <a:gd name="T4" fmla="*/ 2147483647 w 1001"/>
              <a:gd name="T5" fmla="*/ 2147483647 h 913"/>
              <a:gd name="T6" fmla="*/ 2147483647 w 1001"/>
              <a:gd name="T7" fmla="*/ 2147483647 h 913"/>
              <a:gd name="T8" fmla="*/ 2147483647 w 1001"/>
              <a:gd name="T9" fmla="*/ 2147483647 h 913"/>
              <a:gd name="T10" fmla="*/ 2147483647 w 1001"/>
              <a:gd name="T11" fmla="*/ 2147483647 h 913"/>
              <a:gd name="T12" fmla="*/ 0 w 1001"/>
              <a:gd name="T13" fmla="*/ 2147483647 h 913"/>
              <a:gd name="T14" fmla="*/ 2147483647 w 1001"/>
              <a:gd name="T15" fmla="*/ 2147483647 h 913"/>
              <a:gd name="T16" fmla="*/ 2147483647 w 1001"/>
              <a:gd name="T17" fmla="*/ 2147483647 h 913"/>
              <a:gd name="T18" fmla="*/ 2147483647 w 1001"/>
              <a:gd name="T19" fmla="*/ 2147483647 h 913"/>
              <a:gd name="T20" fmla="*/ 2147483647 w 1001"/>
              <a:gd name="T21" fmla="*/ 2147483647 h 913"/>
              <a:gd name="T22" fmla="*/ 2147483647 w 1001"/>
              <a:gd name="T23" fmla="*/ 2147483647 h 913"/>
              <a:gd name="T24" fmla="*/ 2147483647 w 1001"/>
              <a:gd name="T25" fmla="*/ 2147483647 h 913"/>
              <a:gd name="T26" fmla="*/ 2147483647 w 1001"/>
              <a:gd name="T27" fmla="*/ 2147483647 h 913"/>
              <a:gd name="T28" fmla="*/ 2147483647 w 1001"/>
              <a:gd name="T29" fmla="*/ 2147483647 h 913"/>
              <a:gd name="T30" fmla="*/ 2147483647 w 1001"/>
              <a:gd name="T31" fmla="*/ 2147483647 h 913"/>
              <a:gd name="T32" fmla="*/ 2147483647 w 1001"/>
              <a:gd name="T33" fmla="*/ 2147483647 h 913"/>
              <a:gd name="T34" fmla="*/ 2147483647 w 1001"/>
              <a:gd name="T35" fmla="*/ 2147483647 h 913"/>
              <a:gd name="T36" fmla="*/ 2147483647 w 1001"/>
              <a:gd name="T37" fmla="*/ 2147483647 h 913"/>
              <a:gd name="T38" fmla="*/ 2147483647 w 1001"/>
              <a:gd name="T39" fmla="*/ 2147483647 h 913"/>
              <a:gd name="T40" fmla="*/ 2147483647 w 1001"/>
              <a:gd name="T41" fmla="*/ 2147483647 h 913"/>
              <a:gd name="T42" fmla="*/ 2147483647 w 1001"/>
              <a:gd name="T43" fmla="*/ 2147483647 h 913"/>
              <a:gd name="T44" fmla="*/ 2147483647 w 1001"/>
              <a:gd name="T45" fmla="*/ 2147483647 h 913"/>
              <a:gd name="T46" fmla="*/ 2147483647 w 1001"/>
              <a:gd name="T47" fmla="*/ 2147483647 h 913"/>
              <a:gd name="T48" fmla="*/ 2147483647 w 1001"/>
              <a:gd name="T49" fmla="*/ 2147483647 h 913"/>
              <a:gd name="T50" fmla="*/ 2147483647 w 1001"/>
              <a:gd name="T51" fmla="*/ 2147483647 h 913"/>
              <a:gd name="T52" fmla="*/ 2147483647 w 1001"/>
              <a:gd name="T53" fmla="*/ 2147483647 h 913"/>
              <a:gd name="T54" fmla="*/ 2147483647 w 1001"/>
              <a:gd name="T55" fmla="*/ 2147483647 h 913"/>
              <a:gd name="T56" fmla="*/ 2147483647 w 1001"/>
              <a:gd name="T57" fmla="*/ 2147483647 h 913"/>
              <a:gd name="T58" fmla="*/ 2147483647 w 1001"/>
              <a:gd name="T59" fmla="*/ 2147483647 h 913"/>
              <a:gd name="T60" fmla="*/ 2147483647 w 1001"/>
              <a:gd name="T61" fmla="*/ 2147483647 h 913"/>
              <a:gd name="T62" fmla="*/ 2147483647 w 1001"/>
              <a:gd name="T63" fmla="*/ 0 h 9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01"/>
              <a:gd name="T97" fmla="*/ 0 h 913"/>
              <a:gd name="T98" fmla="*/ 1001 w 1001"/>
              <a:gd name="T99" fmla="*/ 913 h 9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01" h="913">
                <a:moveTo>
                  <a:pt x="738" y="0"/>
                </a:moveTo>
                <a:lnTo>
                  <a:pt x="694" y="0"/>
                </a:lnTo>
                <a:lnTo>
                  <a:pt x="663" y="118"/>
                </a:lnTo>
                <a:lnTo>
                  <a:pt x="613" y="40"/>
                </a:lnTo>
                <a:lnTo>
                  <a:pt x="294" y="84"/>
                </a:lnTo>
                <a:lnTo>
                  <a:pt x="284" y="47"/>
                </a:lnTo>
                <a:lnTo>
                  <a:pt x="0" y="89"/>
                </a:lnTo>
                <a:lnTo>
                  <a:pt x="19" y="143"/>
                </a:lnTo>
                <a:lnTo>
                  <a:pt x="39" y="163"/>
                </a:lnTo>
                <a:lnTo>
                  <a:pt x="76" y="152"/>
                </a:lnTo>
                <a:lnTo>
                  <a:pt x="81" y="163"/>
                </a:lnTo>
                <a:lnTo>
                  <a:pt x="150" y="138"/>
                </a:lnTo>
                <a:lnTo>
                  <a:pt x="238" y="163"/>
                </a:lnTo>
                <a:lnTo>
                  <a:pt x="301" y="228"/>
                </a:lnTo>
                <a:lnTo>
                  <a:pt x="420" y="199"/>
                </a:lnTo>
                <a:lnTo>
                  <a:pt x="420" y="163"/>
                </a:lnTo>
                <a:lnTo>
                  <a:pt x="458" y="152"/>
                </a:lnTo>
                <a:lnTo>
                  <a:pt x="608" y="288"/>
                </a:lnTo>
                <a:lnTo>
                  <a:pt x="663" y="493"/>
                </a:lnTo>
                <a:lnTo>
                  <a:pt x="744" y="604"/>
                </a:lnTo>
                <a:lnTo>
                  <a:pt x="937" y="802"/>
                </a:lnTo>
                <a:lnTo>
                  <a:pt x="989" y="773"/>
                </a:lnTo>
                <a:lnTo>
                  <a:pt x="989" y="829"/>
                </a:lnTo>
                <a:lnTo>
                  <a:pt x="907" y="913"/>
                </a:lnTo>
                <a:lnTo>
                  <a:pt x="989" y="851"/>
                </a:lnTo>
                <a:lnTo>
                  <a:pt x="1001" y="768"/>
                </a:lnTo>
                <a:lnTo>
                  <a:pt x="994" y="528"/>
                </a:lnTo>
                <a:lnTo>
                  <a:pt x="903" y="356"/>
                </a:lnTo>
                <a:lnTo>
                  <a:pt x="888" y="342"/>
                </a:lnTo>
                <a:lnTo>
                  <a:pt x="888" y="302"/>
                </a:lnTo>
                <a:lnTo>
                  <a:pt x="765" y="125"/>
                </a:lnTo>
                <a:lnTo>
                  <a:pt x="738" y="0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80" name="Freeform 41"/>
          <p:cNvSpPr>
            <a:spLocks/>
          </p:cNvSpPr>
          <p:nvPr/>
        </p:nvSpPr>
        <p:spPr bwMode="auto">
          <a:xfrm>
            <a:off x="5429068" y="2238033"/>
            <a:ext cx="470197" cy="611041"/>
          </a:xfrm>
          <a:custGeom>
            <a:avLst/>
            <a:gdLst>
              <a:gd name="T0" fmla="*/ 2147483647 w 475"/>
              <a:gd name="T1" fmla="*/ 2147483647 h 616"/>
              <a:gd name="T2" fmla="*/ 2147483647 w 475"/>
              <a:gd name="T3" fmla="*/ 2147483647 h 616"/>
              <a:gd name="T4" fmla="*/ 2147483647 w 475"/>
              <a:gd name="T5" fmla="*/ 2147483647 h 616"/>
              <a:gd name="T6" fmla="*/ 2147483647 w 475"/>
              <a:gd name="T7" fmla="*/ 2147483647 h 616"/>
              <a:gd name="T8" fmla="*/ 2147483647 w 475"/>
              <a:gd name="T9" fmla="*/ 2147483647 h 616"/>
              <a:gd name="T10" fmla="*/ 2147483647 w 475"/>
              <a:gd name="T11" fmla="*/ 2147483647 h 616"/>
              <a:gd name="T12" fmla="*/ 2147483647 w 475"/>
              <a:gd name="T13" fmla="*/ 2147483647 h 616"/>
              <a:gd name="T14" fmla="*/ 2147483647 w 475"/>
              <a:gd name="T15" fmla="*/ 2147483647 h 616"/>
              <a:gd name="T16" fmla="*/ 2147483647 w 475"/>
              <a:gd name="T17" fmla="*/ 2147483647 h 616"/>
              <a:gd name="T18" fmla="*/ 2147483647 w 475"/>
              <a:gd name="T19" fmla="*/ 2147483647 h 616"/>
              <a:gd name="T20" fmla="*/ 2147483647 w 475"/>
              <a:gd name="T21" fmla="*/ 2147483647 h 616"/>
              <a:gd name="T22" fmla="*/ 2147483647 w 475"/>
              <a:gd name="T23" fmla="*/ 2147483647 h 616"/>
              <a:gd name="T24" fmla="*/ 0 w 475"/>
              <a:gd name="T25" fmla="*/ 2147483647 h 616"/>
              <a:gd name="T26" fmla="*/ 2147483647 w 475"/>
              <a:gd name="T27" fmla="*/ 2147483647 h 616"/>
              <a:gd name="T28" fmla="*/ 2147483647 w 475"/>
              <a:gd name="T29" fmla="*/ 2147483647 h 616"/>
              <a:gd name="T30" fmla="*/ 2147483647 w 475"/>
              <a:gd name="T31" fmla="*/ 2147483647 h 616"/>
              <a:gd name="T32" fmla="*/ 2147483647 w 475"/>
              <a:gd name="T33" fmla="*/ 2147483647 h 616"/>
              <a:gd name="T34" fmla="*/ 2147483647 w 475"/>
              <a:gd name="T35" fmla="*/ 2147483647 h 616"/>
              <a:gd name="T36" fmla="*/ 2147483647 w 475"/>
              <a:gd name="T37" fmla="*/ 2147483647 h 616"/>
              <a:gd name="T38" fmla="*/ 2147483647 w 475"/>
              <a:gd name="T39" fmla="*/ 0 h 616"/>
              <a:gd name="T40" fmla="*/ 2147483647 w 475"/>
              <a:gd name="T41" fmla="*/ 2147483647 h 616"/>
              <a:gd name="T42" fmla="*/ 2147483647 w 475"/>
              <a:gd name="T43" fmla="*/ 2147483647 h 616"/>
              <a:gd name="T44" fmla="*/ 2147483647 w 475"/>
              <a:gd name="T45" fmla="*/ 2147483647 h 6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75"/>
              <a:gd name="T70" fmla="*/ 0 h 616"/>
              <a:gd name="T71" fmla="*/ 475 w 475"/>
              <a:gd name="T72" fmla="*/ 616 h 6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75" h="616">
                <a:moveTo>
                  <a:pt x="463" y="253"/>
                </a:moveTo>
                <a:lnTo>
                  <a:pt x="468" y="342"/>
                </a:lnTo>
                <a:lnTo>
                  <a:pt x="463" y="342"/>
                </a:lnTo>
                <a:lnTo>
                  <a:pt x="375" y="486"/>
                </a:lnTo>
                <a:lnTo>
                  <a:pt x="326" y="616"/>
                </a:lnTo>
                <a:lnTo>
                  <a:pt x="294" y="582"/>
                </a:lnTo>
                <a:lnTo>
                  <a:pt x="125" y="535"/>
                </a:lnTo>
                <a:lnTo>
                  <a:pt x="105" y="508"/>
                </a:lnTo>
                <a:lnTo>
                  <a:pt x="95" y="513"/>
                </a:lnTo>
                <a:lnTo>
                  <a:pt x="63" y="526"/>
                </a:lnTo>
                <a:lnTo>
                  <a:pt x="56" y="553"/>
                </a:lnTo>
                <a:lnTo>
                  <a:pt x="56" y="520"/>
                </a:lnTo>
                <a:lnTo>
                  <a:pt x="0" y="135"/>
                </a:lnTo>
                <a:lnTo>
                  <a:pt x="144" y="116"/>
                </a:lnTo>
                <a:lnTo>
                  <a:pt x="206" y="152"/>
                </a:lnTo>
                <a:lnTo>
                  <a:pt x="340" y="121"/>
                </a:lnTo>
                <a:lnTo>
                  <a:pt x="368" y="40"/>
                </a:lnTo>
                <a:lnTo>
                  <a:pt x="400" y="40"/>
                </a:lnTo>
                <a:lnTo>
                  <a:pt x="419" y="13"/>
                </a:lnTo>
                <a:lnTo>
                  <a:pt x="444" y="0"/>
                </a:lnTo>
                <a:lnTo>
                  <a:pt x="475" y="155"/>
                </a:lnTo>
                <a:lnTo>
                  <a:pt x="463" y="184"/>
                </a:lnTo>
                <a:lnTo>
                  <a:pt x="463" y="253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81" name="Freeform 42"/>
          <p:cNvSpPr>
            <a:spLocks/>
          </p:cNvSpPr>
          <p:nvPr/>
        </p:nvSpPr>
        <p:spPr bwMode="auto">
          <a:xfrm>
            <a:off x="5778244" y="2424521"/>
            <a:ext cx="490037" cy="553508"/>
          </a:xfrm>
          <a:custGeom>
            <a:avLst/>
            <a:gdLst>
              <a:gd name="T0" fmla="*/ 0 w 495"/>
              <a:gd name="T1" fmla="*/ 2147483647 h 557"/>
              <a:gd name="T2" fmla="*/ 2147483647 w 495"/>
              <a:gd name="T3" fmla="*/ 2147483647 h 557"/>
              <a:gd name="T4" fmla="*/ 2147483647 w 495"/>
              <a:gd name="T5" fmla="*/ 2147483647 h 557"/>
              <a:gd name="T6" fmla="*/ 2147483647 w 495"/>
              <a:gd name="T7" fmla="*/ 2147483647 h 557"/>
              <a:gd name="T8" fmla="*/ 2147483647 w 495"/>
              <a:gd name="T9" fmla="*/ 2147483647 h 557"/>
              <a:gd name="T10" fmla="*/ 2147483647 w 495"/>
              <a:gd name="T11" fmla="*/ 0 h 557"/>
              <a:gd name="T12" fmla="*/ 2147483647 w 495"/>
              <a:gd name="T13" fmla="*/ 2147483647 h 557"/>
              <a:gd name="T14" fmla="*/ 2147483647 w 495"/>
              <a:gd name="T15" fmla="*/ 2147483647 h 557"/>
              <a:gd name="T16" fmla="*/ 2147483647 w 495"/>
              <a:gd name="T17" fmla="*/ 2147483647 h 557"/>
              <a:gd name="T18" fmla="*/ 2147483647 w 495"/>
              <a:gd name="T19" fmla="*/ 2147483647 h 557"/>
              <a:gd name="T20" fmla="*/ 2147483647 w 495"/>
              <a:gd name="T21" fmla="*/ 2147483647 h 557"/>
              <a:gd name="T22" fmla="*/ 2147483647 w 495"/>
              <a:gd name="T23" fmla="*/ 2147483647 h 557"/>
              <a:gd name="T24" fmla="*/ 2147483647 w 495"/>
              <a:gd name="T25" fmla="*/ 2147483647 h 557"/>
              <a:gd name="T26" fmla="*/ 2147483647 w 495"/>
              <a:gd name="T27" fmla="*/ 2147483647 h 557"/>
              <a:gd name="T28" fmla="*/ 2147483647 w 495"/>
              <a:gd name="T29" fmla="*/ 2147483647 h 557"/>
              <a:gd name="T30" fmla="*/ 2147483647 w 495"/>
              <a:gd name="T31" fmla="*/ 2147483647 h 557"/>
              <a:gd name="T32" fmla="*/ 2147483647 w 495"/>
              <a:gd name="T33" fmla="*/ 2147483647 h 557"/>
              <a:gd name="T34" fmla="*/ 2147483647 w 495"/>
              <a:gd name="T35" fmla="*/ 2147483647 h 557"/>
              <a:gd name="T36" fmla="*/ 2147483647 w 495"/>
              <a:gd name="T37" fmla="*/ 2147483647 h 557"/>
              <a:gd name="T38" fmla="*/ 2147483647 w 495"/>
              <a:gd name="T39" fmla="*/ 2147483647 h 557"/>
              <a:gd name="T40" fmla="*/ 2147483647 w 495"/>
              <a:gd name="T41" fmla="*/ 2147483647 h 557"/>
              <a:gd name="T42" fmla="*/ 2147483647 w 495"/>
              <a:gd name="T43" fmla="*/ 2147483647 h 557"/>
              <a:gd name="T44" fmla="*/ 2147483647 w 495"/>
              <a:gd name="T45" fmla="*/ 2147483647 h 557"/>
              <a:gd name="T46" fmla="*/ 2147483647 w 495"/>
              <a:gd name="T47" fmla="*/ 2147483647 h 557"/>
              <a:gd name="T48" fmla="*/ 2147483647 w 495"/>
              <a:gd name="T49" fmla="*/ 2147483647 h 557"/>
              <a:gd name="T50" fmla="*/ 2147483647 w 495"/>
              <a:gd name="T51" fmla="*/ 2147483647 h 557"/>
              <a:gd name="T52" fmla="*/ 2147483647 w 495"/>
              <a:gd name="T53" fmla="*/ 2147483647 h 557"/>
              <a:gd name="T54" fmla="*/ 0 w 495"/>
              <a:gd name="T55" fmla="*/ 2147483647 h 55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95"/>
              <a:gd name="T85" fmla="*/ 0 h 557"/>
              <a:gd name="T86" fmla="*/ 495 w 495"/>
              <a:gd name="T87" fmla="*/ 557 h 55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95" h="557">
                <a:moveTo>
                  <a:pt x="0" y="446"/>
                </a:moveTo>
                <a:lnTo>
                  <a:pt x="58" y="309"/>
                </a:lnTo>
                <a:lnTo>
                  <a:pt x="144" y="159"/>
                </a:lnTo>
                <a:lnTo>
                  <a:pt x="151" y="159"/>
                </a:lnTo>
                <a:lnTo>
                  <a:pt x="144" y="74"/>
                </a:lnTo>
                <a:lnTo>
                  <a:pt x="144" y="0"/>
                </a:lnTo>
                <a:lnTo>
                  <a:pt x="156" y="22"/>
                </a:lnTo>
                <a:lnTo>
                  <a:pt x="176" y="74"/>
                </a:lnTo>
                <a:lnTo>
                  <a:pt x="176" y="103"/>
                </a:lnTo>
                <a:lnTo>
                  <a:pt x="194" y="159"/>
                </a:lnTo>
                <a:lnTo>
                  <a:pt x="308" y="123"/>
                </a:lnTo>
                <a:lnTo>
                  <a:pt x="318" y="219"/>
                </a:lnTo>
                <a:lnTo>
                  <a:pt x="468" y="111"/>
                </a:lnTo>
                <a:lnTo>
                  <a:pt x="488" y="116"/>
                </a:lnTo>
                <a:lnTo>
                  <a:pt x="495" y="152"/>
                </a:lnTo>
                <a:lnTo>
                  <a:pt x="488" y="164"/>
                </a:lnTo>
                <a:lnTo>
                  <a:pt x="476" y="172"/>
                </a:lnTo>
                <a:lnTo>
                  <a:pt x="438" y="159"/>
                </a:lnTo>
                <a:lnTo>
                  <a:pt x="407" y="253"/>
                </a:lnTo>
                <a:lnTo>
                  <a:pt x="375" y="241"/>
                </a:lnTo>
                <a:lnTo>
                  <a:pt x="350" y="309"/>
                </a:lnTo>
                <a:lnTo>
                  <a:pt x="301" y="295"/>
                </a:lnTo>
                <a:lnTo>
                  <a:pt x="275" y="378"/>
                </a:lnTo>
                <a:lnTo>
                  <a:pt x="245" y="468"/>
                </a:lnTo>
                <a:lnTo>
                  <a:pt x="144" y="557"/>
                </a:lnTo>
                <a:lnTo>
                  <a:pt x="70" y="500"/>
                </a:lnTo>
                <a:lnTo>
                  <a:pt x="63" y="535"/>
                </a:lnTo>
                <a:lnTo>
                  <a:pt x="0" y="446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82" name="Freeform 43"/>
          <p:cNvSpPr>
            <a:spLocks/>
          </p:cNvSpPr>
          <p:nvPr/>
        </p:nvSpPr>
        <p:spPr bwMode="auto">
          <a:xfrm>
            <a:off x="5171154" y="1698413"/>
            <a:ext cx="458294" cy="656672"/>
          </a:xfrm>
          <a:custGeom>
            <a:avLst/>
            <a:gdLst>
              <a:gd name="T0" fmla="*/ 2147483647 w 462"/>
              <a:gd name="T1" fmla="*/ 2147483647 h 664"/>
              <a:gd name="T2" fmla="*/ 2147483647 w 462"/>
              <a:gd name="T3" fmla="*/ 2147483647 h 664"/>
              <a:gd name="T4" fmla="*/ 2147483647 w 462"/>
              <a:gd name="T5" fmla="*/ 2147483647 h 664"/>
              <a:gd name="T6" fmla="*/ 2147483647 w 462"/>
              <a:gd name="T7" fmla="*/ 2147483647 h 664"/>
              <a:gd name="T8" fmla="*/ 0 w 462"/>
              <a:gd name="T9" fmla="*/ 2147483647 h 664"/>
              <a:gd name="T10" fmla="*/ 2147483647 w 462"/>
              <a:gd name="T11" fmla="*/ 2147483647 h 664"/>
              <a:gd name="T12" fmla="*/ 2147483647 w 462"/>
              <a:gd name="T13" fmla="*/ 2147483647 h 664"/>
              <a:gd name="T14" fmla="*/ 2147483647 w 462"/>
              <a:gd name="T15" fmla="*/ 2147483647 h 664"/>
              <a:gd name="T16" fmla="*/ 2147483647 w 462"/>
              <a:gd name="T17" fmla="*/ 0 h 664"/>
              <a:gd name="T18" fmla="*/ 2147483647 w 462"/>
              <a:gd name="T19" fmla="*/ 2147483647 h 664"/>
              <a:gd name="T20" fmla="*/ 2147483647 w 462"/>
              <a:gd name="T21" fmla="*/ 2147483647 h 664"/>
              <a:gd name="T22" fmla="*/ 2147483647 w 462"/>
              <a:gd name="T23" fmla="*/ 2147483647 h 664"/>
              <a:gd name="T24" fmla="*/ 2147483647 w 462"/>
              <a:gd name="T25" fmla="*/ 2147483647 h 664"/>
              <a:gd name="T26" fmla="*/ 2147483647 w 462"/>
              <a:gd name="T27" fmla="*/ 2147483647 h 664"/>
              <a:gd name="T28" fmla="*/ 2147483647 w 462"/>
              <a:gd name="T29" fmla="*/ 2147483647 h 664"/>
              <a:gd name="T30" fmla="*/ 2147483647 w 462"/>
              <a:gd name="T31" fmla="*/ 2147483647 h 664"/>
              <a:gd name="T32" fmla="*/ 2147483647 w 462"/>
              <a:gd name="T33" fmla="*/ 2147483647 h 664"/>
              <a:gd name="T34" fmla="*/ 2147483647 w 462"/>
              <a:gd name="T35" fmla="*/ 2147483647 h 66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62"/>
              <a:gd name="T55" fmla="*/ 0 h 664"/>
              <a:gd name="T56" fmla="*/ 462 w 462"/>
              <a:gd name="T57" fmla="*/ 664 h 66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62" h="664">
                <a:moveTo>
                  <a:pt x="393" y="611"/>
                </a:moveTo>
                <a:lnTo>
                  <a:pt x="13" y="664"/>
                </a:lnTo>
                <a:lnTo>
                  <a:pt x="13" y="643"/>
                </a:lnTo>
                <a:lnTo>
                  <a:pt x="74" y="529"/>
                </a:lnTo>
                <a:lnTo>
                  <a:pt x="0" y="282"/>
                </a:lnTo>
                <a:lnTo>
                  <a:pt x="74" y="83"/>
                </a:lnTo>
                <a:lnTo>
                  <a:pt x="74" y="110"/>
                </a:lnTo>
                <a:lnTo>
                  <a:pt x="93" y="139"/>
                </a:lnTo>
                <a:lnTo>
                  <a:pt x="130" y="0"/>
                </a:lnTo>
                <a:lnTo>
                  <a:pt x="293" y="41"/>
                </a:lnTo>
                <a:lnTo>
                  <a:pt x="331" y="164"/>
                </a:lnTo>
                <a:lnTo>
                  <a:pt x="282" y="302"/>
                </a:lnTo>
                <a:lnTo>
                  <a:pt x="312" y="316"/>
                </a:lnTo>
                <a:lnTo>
                  <a:pt x="381" y="213"/>
                </a:lnTo>
                <a:lnTo>
                  <a:pt x="462" y="336"/>
                </a:lnTo>
                <a:lnTo>
                  <a:pt x="457" y="426"/>
                </a:lnTo>
                <a:lnTo>
                  <a:pt x="430" y="466"/>
                </a:lnTo>
                <a:lnTo>
                  <a:pt x="393" y="611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83" name="Freeform 44"/>
          <p:cNvSpPr>
            <a:spLocks/>
          </p:cNvSpPr>
          <p:nvPr/>
        </p:nvSpPr>
        <p:spPr bwMode="auto">
          <a:xfrm>
            <a:off x="5107668" y="2363020"/>
            <a:ext cx="343224" cy="654687"/>
          </a:xfrm>
          <a:custGeom>
            <a:avLst/>
            <a:gdLst>
              <a:gd name="T0" fmla="*/ 2147483647 w 346"/>
              <a:gd name="T1" fmla="*/ 2147483647 h 661"/>
              <a:gd name="T2" fmla="*/ 2147483647 w 346"/>
              <a:gd name="T3" fmla="*/ 2147483647 h 661"/>
              <a:gd name="T4" fmla="*/ 0 w 346"/>
              <a:gd name="T5" fmla="*/ 2147483647 h 661"/>
              <a:gd name="T6" fmla="*/ 2147483647 w 346"/>
              <a:gd name="T7" fmla="*/ 2147483647 h 661"/>
              <a:gd name="T8" fmla="*/ 2147483647 w 346"/>
              <a:gd name="T9" fmla="*/ 2147483647 h 661"/>
              <a:gd name="T10" fmla="*/ 2147483647 w 346"/>
              <a:gd name="T11" fmla="*/ 2147483647 h 661"/>
              <a:gd name="T12" fmla="*/ 2147483647 w 346"/>
              <a:gd name="T13" fmla="*/ 2147483647 h 661"/>
              <a:gd name="T14" fmla="*/ 2147483647 w 346"/>
              <a:gd name="T15" fmla="*/ 2147483647 h 661"/>
              <a:gd name="T16" fmla="*/ 2147483647 w 346"/>
              <a:gd name="T17" fmla="*/ 2147483647 h 661"/>
              <a:gd name="T18" fmla="*/ 2147483647 w 346"/>
              <a:gd name="T19" fmla="*/ 2147483647 h 661"/>
              <a:gd name="T20" fmla="*/ 2147483647 w 346"/>
              <a:gd name="T21" fmla="*/ 2147483647 h 661"/>
              <a:gd name="T22" fmla="*/ 2147483647 w 346"/>
              <a:gd name="T23" fmla="*/ 2147483647 h 661"/>
              <a:gd name="T24" fmla="*/ 2147483647 w 346"/>
              <a:gd name="T25" fmla="*/ 0 h 661"/>
              <a:gd name="T26" fmla="*/ 2147483647 w 346"/>
              <a:gd name="T27" fmla="*/ 2147483647 h 6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6"/>
              <a:gd name="T43" fmla="*/ 0 h 661"/>
              <a:gd name="T44" fmla="*/ 346 w 346"/>
              <a:gd name="T45" fmla="*/ 661 h 6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6" h="661">
                <a:moveTo>
                  <a:pt x="71" y="27"/>
                </a:moveTo>
                <a:lnTo>
                  <a:pt x="52" y="63"/>
                </a:lnTo>
                <a:lnTo>
                  <a:pt x="0" y="51"/>
                </a:lnTo>
                <a:lnTo>
                  <a:pt x="64" y="428"/>
                </a:lnTo>
                <a:lnTo>
                  <a:pt x="52" y="453"/>
                </a:lnTo>
                <a:lnTo>
                  <a:pt x="81" y="482"/>
                </a:lnTo>
                <a:lnTo>
                  <a:pt x="64" y="661"/>
                </a:lnTo>
                <a:lnTo>
                  <a:pt x="195" y="645"/>
                </a:lnTo>
                <a:lnTo>
                  <a:pt x="249" y="542"/>
                </a:lnTo>
                <a:lnTo>
                  <a:pt x="271" y="580"/>
                </a:lnTo>
                <a:lnTo>
                  <a:pt x="346" y="460"/>
                </a:lnTo>
                <a:lnTo>
                  <a:pt x="346" y="385"/>
                </a:lnTo>
                <a:lnTo>
                  <a:pt x="288" y="0"/>
                </a:lnTo>
                <a:lnTo>
                  <a:pt x="71" y="27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84" name="Freeform 45"/>
          <p:cNvSpPr>
            <a:spLocks/>
          </p:cNvSpPr>
          <p:nvPr/>
        </p:nvSpPr>
        <p:spPr bwMode="auto">
          <a:xfrm>
            <a:off x="5026326" y="2773686"/>
            <a:ext cx="795565" cy="495975"/>
          </a:xfrm>
          <a:custGeom>
            <a:avLst/>
            <a:gdLst>
              <a:gd name="T0" fmla="*/ 2147483647 w 801"/>
              <a:gd name="T1" fmla="*/ 2147483647 h 502"/>
              <a:gd name="T2" fmla="*/ 2147483647 w 801"/>
              <a:gd name="T3" fmla="*/ 2147483647 h 502"/>
              <a:gd name="T4" fmla="*/ 2147483647 w 801"/>
              <a:gd name="T5" fmla="*/ 2147483647 h 502"/>
              <a:gd name="T6" fmla="*/ 2147483647 w 801"/>
              <a:gd name="T7" fmla="*/ 0 h 502"/>
              <a:gd name="T8" fmla="*/ 2147483647 w 801"/>
              <a:gd name="T9" fmla="*/ 2147483647 h 502"/>
              <a:gd name="T10" fmla="*/ 2147483647 w 801"/>
              <a:gd name="T11" fmla="*/ 2147483647 h 502"/>
              <a:gd name="T12" fmla="*/ 2147483647 w 801"/>
              <a:gd name="T13" fmla="*/ 2147483647 h 502"/>
              <a:gd name="T14" fmla="*/ 2147483647 w 801"/>
              <a:gd name="T15" fmla="*/ 2147483647 h 502"/>
              <a:gd name="T16" fmla="*/ 2147483647 w 801"/>
              <a:gd name="T17" fmla="*/ 2147483647 h 502"/>
              <a:gd name="T18" fmla="*/ 0 w 801"/>
              <a:gd name="T19" fmla="*/ 2147483647 h 502"/>
              <a:gd name="T20" fmla="*/ 2147483647 w 801"/>
              <a:gd name="T21" fmla="*/ 2147483647 h 502"/>
              <a:gd name="T22" fmla="*/ 2147483647 w 801"/>
              <a:gd name="T23" fmla="*/ 2147483647 h 502"/>
              <a:gd name="T24" fmla="*/ 2147483647 w 801"/>
              <a:gd name="T25" fmla="*/ 2147483647 h 502"/>
              <a:gd name="T26" fmla="*/ 2147483647 w 801"/>
              <a:gd name="T27" fmla="*/ 2147483647 h 502"/>
              <a:gd name="T28" fmla="*/ 2147483647 w 801"/>
              <a:gd name="T29" fmla="*/ 2147483647 h 502"/>
              <a:gd name="T30" fmla="*/ 2147483647 w 801"/>
              <a:gd name="T31" fmla="*/ 2147483647 h 502"/>
              <a:gd name="T32" fmla="*/ 2147483647 w 801"/>
              <a:gd name="T33" fmla="*/ 2147483647 h 50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1"/>
              <a:gd name="T52" fmla="*/ 0 h 502"/>
              <a:gd name="T53" fmla="*/ 801 w 801"/>
              <a:gd name="T54" fmla="*/ 502 h 50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1" h="502">
                <a:moveTo>
                  <a:pt x="464" y="54"/>
                </a:moveTo>
                <a:lnTo>
                  <a:pt x="482" y="25"/>
                </a:lnTo>
                <a:lnTo>
                  <a:pt x="489" y="14"/>
                </a:lnTo>
                <a:lnTo>
                  <a:pt x="503" y="0"/>
                </a:lnTo>
                <a:lnTo>
                  <a:pt x="521" y="14"/>
                </a:lnTo>
                <a:lnTo>
                  <a:pt x="676" y="61"/>
                </a:lnTo>
                <a:lnTo>
                  <a:pt x="727" y="117"/>
                </a:lnTo>
                <a:lnTo>
                  <a:pt x="801" y="226"/>
                </a:lnTo>
                <a:lnTo>
                  <a:pt x="665" y="370"/>
                </a:lnTo>
                <a:lnTo>
                  <a:pt x="0" y="502"/>
                </a:lnTo>
                <a:lnTo>
                  <a:pt x="57" y="378"/>
                </a:lnTo>
                <a:lnTo>
                  <a:pt x="119" y="410"/>
                </a:lnTo>
                <a:lnTo>
                  <a:pt x="138" y="289"/>
                </a:lnTo>
                <a:lnTo>
                  <a:pt x="300" y="265"/>
                </a:lnTo>
                <a:lnTo>
                  <a:pt x="332" y="198"/>
                </a:lnTo>
                <a:lnTo>
                  <a:pt x="352" y="240"/>
                </a:lnTo>
                <a:lnTo>
                  <a:pt x="464" y="54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85" name="Freeform 46"/>
          <p:cNvSpPr>
            <a:spLocks/>
          </p:cNvSpPr>
          <p:nvPr/>
        </p:nvSpPr>
        <p:spPr bwMode="auto">
          <a:xfrm>
            <a:off x="4903321" y="3148644"/>
            <a:ext cx="936426" cy="402731"/>
          </a:xfrm>
          <a:custGeom>
            <a:avLst/>
            <a:gdLst>
              <a:gd name="T0" fmla="*/ 2147483647 w 945"/>
              <a:gd name="T1" fmla="*/ 2147483647 h 407"/>
              <a:gd name="T2" fmla="*/ 2147483647 w 945"/>
              <a:gd name="T3" fmla="*/ 2147483647 h 407"/>
              <a:gd name="T4" fmla="*/ 2147483647 w 945"/>
              <a:gd name="T5" fmla="*/ 2147483647 h 407"/>
              <a:gd name="T6" fmla="*/ 2147483647 w 945"/>
              <a:gd name="T7" fmla="*/ 2147483647 h 407"/>
              <a:gd name="T8" fmla="*/ 2147483647 w 945"/>
              <a:gd name="T9" fmla="*/ 2147483647 h 407"/>
              <a:gd name="T10" fmla="*/ 2147483647 w 945"/>
              <a:gd name="T11" fmla="*/ 0 h 407"/>
              <a:gd name="T12" fmla="*/ 2147483647 w 945"/>
              <a:gd name="T13" fmla="*/ 2147483647 h 407"/>
              <a:gd name="T14" fmla="*/ 2147483647 w 945"/>
              <a:gd name="T15" fmla="*/ 2147483647 h 407"/>
              <a:gd name="T16" fmla="*/ 0 w 945"/>
              <a:gd name="T17" fmla="*/ 2147483647 h 407"/>
              <a:gd name="T18" fmla="*/ 2147483647 w 945"/>
              <a:gd name="T19" fmla="*/ 2147483647 h 407"/>
              <a:gd name="T20" fmla="*/ 2147483647 w 945"/>
              <a:gd name="T21" fmla="*/ 2147483647 h 40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45"/>
              <a:gd name="T34" fmla="*/ 0 h 407"/>
              <a:gd name="T35" fmla="*/ 945 w 945"/>
              <a:gd name="T36" fmla="*/ 407 h 40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45" h="407">
                <a:moveTo>
                  <a:pt x="552" y="326"/>
                </a:moveTo>
                <a:lnTo>
                  <a:pt x="727" y="306"/>
                </a:lnTo>
                <a:lnTo>
                  <a:pt x="739" y="259"/>
                </a:lnTo>
                <a:lnTo>
                  <a:pt x="759" y="210"/>
                </a:lnTo>
                <a:lnTo>
                  <a:pt x="933" y="39"/>
                </a:lnTo>
                <a:lnTo>
                  <a:pt x="945" y="0"/>
                </a:lnTo>
                <a:lnTo>
                  <a:pt x="106" y="154"/>
                </a:lnTo>
                <a:lnTo>
                  <a:pt x="62" y="250"/>
                </a:lnTo>
                <a:lnTo>
                  <a:pt x="0" y="407"/>
                </a:lnTo>
                <a:lnTo>
                  <a:pt x="250" y="375"/>
                </a:lnTo>
                <a:lnTo>
                  <a:pt x="552" y="326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86" name="Freeform 47"/>
          <p:cNvSpPr>
            <a:spLocks/>
          </p:cNvSpPr>
          <p:nvPr/>
        </p:nvSpPr>
        <p:spPr bwMode="auto">
          <a:xfrm>
            <a:off x="5121556" y="3519633"/>
            <a:ext cx="458293" cy="753882"/>
          </a:xfrm>
          <a:custGeom>
            <a:avLst/>
            <a:gdLst>
              <a:gd name="T0" fmla="*/ 2147483647 w 463"/>
              <a:gd name="T1" fmla="*/ 0 h 760"/>
              <a:gd name="T2" fmla="*/ 2147483647 w 463"/>
              <a:gd name="T3" fmla="*/ 2147483647 h 760"/>
              <a:gd name="T4" fmla="*/ 2147483647 w 463"/>
              <a:gd name="T5" fmla="*/ 2147483647 h 760"/>
              <a:gd name="T6" fmla="*/ 2147483647 w 463"/>
              <a:gd name="T7" fmla="*/ 2147483647 h 760"/>
              <a:gd name="T8" fmla="*/ 2147483647 w 463"/>
              <a:gd name="T9" fmla="*/ 2147483647 h 760"/>
              <a:gd name="T10" fmla="*/ 2147483647 w 463"/>
              <a:gd name="T11" fmla="*/ 2147483647 h 760"/>
              <a:gd name="T12" fmla="*/ 2147483647 w 463"/>
              <a:gd name="T13" fmla="*/ 2147483647 h 760"/>
              <a:gd name="T14" fmla="*/ 2147483647 w 463"/>
              <a:gd name="T15" fmla="*/ 2147483647 h 760"/>
              <a:gd name="T16" fmla="*/ 2147483647 w 463"/>
              <a:gd name="T17" fmla="*/ 2147483647 h 760"/>
              <a:gd name="T18" fmla="*/ 0 w 463"/>
              <a:gd name="T19" fmla="*/ 2147483647 h 760"/>
              <a:gd name="T20" fmla="*/ 2147483647 w 463"/>
              <a:gd name="T21" fmla="*/ 0 h 7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63"/>
              <a:gd name="T34" fmla="*/ 0 h 760"/>
              <a:gd name="T35" fmla="*/ 463 w 463"/>
              <a:gd name="T36" fmla="*/ 760 h 7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63" h="760">
                <a:moveTo>
                  <a:pt x="299" y="0"/>
                </a:moveTo>
                <a:lnTo>
                  <a:pt x="456" y="390"/>
                </a:lnTo>
                <a:lnTo>
                  <a:pt x="430" y="464"/>
                </a:lnTo>
                <a:lnTo>
                  <a:pt x="463" y="603"/>
                </a:lnTo>
                <a:lnTo>
                  <a:pt x="144" y="648"/>
                </a:lnTo>
                <a:lnTo>
                  <a:pt x="169" y="726"/>
                </a:lnTo>
                <a:lnTo>
                  <a:pt x="181" y="751"/>
                </a:lnTo>
                <a:lnTo>
                  <a:pt x="132" y="760"/>
                </a:lnTo>
                <a:lnTo>
                  <a:pt x="81" y="746"/>
                </a:lnTo>
                <a:lnTo>
                  <a:pt x="0" y="46"/>
                </a:lnTo>
                <a:lnTo>
                  <a:pt x="299" y="0"/>
                </a:lnTo>
                <a:close/>
              </a:path>
            </a:pathLst>
          </a:custGeom>
          <a:solidFill>
            <a:srgbClr val="993366"/>
          </a:solidFill>
          <a:ln w="14351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87" name="Freeform 48"/>
          <p:cNvSpPr>
            <a:spLocks/>
          </p:cNvSpPr>
          <p:nvPr/>
        </p:nvSpPr>
        <p:spPr bwMode="auto">
          <a:xfrm>
            <a:off x="4760477" y="3565264"/>
            <a:ext cx="410678" cy="755865"/>
          </a:xfrm>
          <a:custGeom>
            <a:avLst/>
            <a:gdLst>
              <a:gd name="T0" fmla="*/ 2147483647 w 414"/>
              <a:gd name="T1" fmla="*/ 0 h 763"/>
              <a:gd name="T2" fmla="*/ 2147483647 w 414"/>
              <a:gd name="T3" fmla="*/ 2147483647 h 763"/>
              <a:gd name="T4" fmla="*/ 2147483647 w 414"/>
              <a:gd name="T5" fmla="*/ 2147483647 h 763"/>
              <a:gd name="T6" fmla="*/ 2147483647 w 414"/>
              <a:gd name="T7" fmla="*/ 2147483647 h 763"/>
              <a:gd name="T8" fmla="*/ 2147483647 w 414"/>
              <a:gd name="T9" fmla="*/ 2147483647 h 763"/>
              <a:gd name="T10" fmla="*/ 2147483647 w 414"/>
              <a:gd name="T11" fmla="*/ 2147483647 h 763"/>
              <a:gd name="T12" fmla="*/ 0 w 414"/>
              <a:gd name="T13" fmla="*/ 2147483647 h 763"/>
              <a:gd name="T14" fmla="*/ 2147483647 w 414"/>
              <a:gd name="T15" fmla="*/ 2147483647 h 763"/>
              <a:gd name="T16" fmla="*/ 2147483647 w 414"/>
              <a:gd name="T17" fmla="*/ 2147483647 h 763"/>
              <a:gd name="T18" fmla="*/ 2147483647 w 414"/>
              <a:gd name="T19" fmla="*/ 2147483647 h 763"/>
              <a:gd name="T20" fmla="*/ 2147483647 w 414"/>
              <a:gd name="T21" fmla="*/ 0 h 7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4"/>
              <a:gd name="T34" fmla="*/ 0 h 763"/>
              <a:gd name="T35" fmla="*/ 414 w 414"/>
              <a:gd name="T36" fmla="*/ 763 h 76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4" h="763">
                <a:moveTo>
                  <a:pt x="324" y="0"/>
                </a:moveTo>
                <a:lnTo>
                  <a:pt x="414" y="700"/>
                </a:lnTo>
                <a:lnTo>
                  <a:pt x="282" y="707"/>
                </a:lnTo>
                <a:lnTo>
                  <a:pt x="269" y="763"/>
                </a:lnTo>
                <a:lnTo>
                  <a:pt x="213" y="673"/>
                </a:lnTo>
                <a:lnTo>
                  <a:pt x="213" y="626"/>
                </a:lnTo>
                <a:lnTo>
                  <a:pt x="0" y="645"/>
                </a:lnTo>
                <a:lnTo>
                  <a:pt x="51" y="467"/>
                </a:lnTo>
                <a:lnTo>
                  <a:pt x="19" y="283"/>
                </a:lnTo>
                <a:lnTo>
                  <a:pt x="125" y="22"/>
                </a:lnTo>
                <a:lnTo>
                  <a:pt x="324" y="0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88" name="Freeform 49"/>
          <p:cNvSpPr>
            <a:spLocks/>
          </p:cNvSpPr>
          <p:nvPr/>
        </p:nvSpPr>
        <p:spPr bwMode="auto">
          <a:xfrm>
            <a:off x="4754524" y="1474233"/>
            <a:ext cx="622961" cy="384877"/>
          </a:xfrm>
          <a:custGeom>
            <a:avLst/>
            <a:gdLst>
              <a:gd name="T0" fmla="*/ 2147483647 w 627"/>
              <a:gd name="T1" fmla="*/ 2147483647 h 388"/>
              <a:gd name="T2" fmla="*/ 2147483647 w 627"/>
              <a:gd name="T3" fmla="*/ 2147483647 h 388"/>
              <a:gd name="T4" fmla="*/ 2147483647 w 627"/>
              <a:gd name="T5" fmla="*/ 2147483647 h 388"/>
              <a:gd name="T6" fmla="*/ 0 w 627"/>
              <a:gd name="T7" fmla="*/ 2147483647 h 388"/>
              <a:gd name="T8" fmla="*/ 0 w 627"/>
              <a:gd name="T9" fmla="*/ 2147483647 h 388"/>
              <a:gd name="T10" fmla="*/ 2147483647 w 627"/>
              <a:gd name="T11" fmla="*/ 2147483647 h 388"/>
              <a:gd name="T12" fmla="*/ 2147483647 w 627"/>
              <a:gd name="T13" fmla="*/ 0 h 388"/>
              <a:gd name="T14" fmla="*/ 2147483647 w 627"/>
              <a:gd name="T15" fmla="*/ 2147483647 h 388"/>
              <a:gd name="T16" fmla="*/ 2147483647 w 627"/>
              <a:gd name="T17" fmla="*/ 2147483647 h 388"/>
              <a:gd name="T18" fmla="*/ 2147483647 w 627"/>
              <a:gd name="T19" fmla="*/ 2147483647 h 388"/>
              <a:gd name="T20" fmla="*/ 2147483647 w 627"/>
              <a:gd name="T21" fmla="*/ 2147483647 h 388"/>
              <a:gd name="T22" fmla="*/ 2147483647 w 627"/>
              <a:gd name="T23" fmla="*/ 2147483647 h 388"/>
              <a:gd name="T24" fmla="*/ 2147483647 w 627"/>
              <a:gd name="T25" fmla="*/ 2147483647 h 388"/>
              <a:gd name="T26" fmla="*/ 2147483647 w 627"/>
              <a:gd name="T27" fmla="*/ 2147483647 h 388"/>
              <a:gd name="T28" fmla="*/ 2147483647 w 627"/>
              <a:gd name="T29" fmla="*/ 2147483647 h 388"/>
              <a:gd name="T30" fmla="*/ 2147483647 w 627"/>
              <a:gd name="T31" fmla="*/ 2147483647 h 388"/>
              <a:gd name="T32" fmla="*/ 2147483647 w 627"/>
              <a:gd name="T33" fmla="*/ 2147483647 h 388"/>
              <a:gd name="T34" fmla="*/ 2147483647 w 627"/>
              <a:gd name="T35" fmla="*/ 2147483647 h 388"/>
              <a:gd name="T36" fmla="*/ 2147483647 w 627"/>
              <a:gd name="T37" fmla="*/ 2147483647 h 388"/>
              <a:gd name="T38" fmla="*/ 2147483647 w 627"/>
              <a:gd name="T39" fmla="*/ 2147483647 h 388"/>
              <a:gd name="T40" fmla="*/ 2147483647 w 627"/>
              <a:gd name="T41" fmla="*/ 2147483647 h 388"/>
              <a:gd name="T42" fmla="*/ 2147483647 w 627"/>
              <a:gd name="T43" fmla="*/ 2147483647 h 388"/>
              <a:gd name="T44" fmla="*/ 2147483647 w 627"/>
              <a:gd name="T45" fmla="*/ 2147483647 h 388"/>
              <a:gd name="T46" fmla="*/ 2147483647 w 627"/>
              <a:gd name="T47" fmla="*/ 2147483647 h 38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27"/>
              <a:gd name="T73" fmla="*/ 0 h 388"/>
              <a:gd name="T74" fmla="*/ 627 w 627"/>
              <a:gd name="T75" fmla="*/ 388 h 38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27" h="388">
                <a:moveTo>
                  <a:pt x="256" y="388"/>
                </a:moveTo>
                <a:lnTo>
                  <a:pt x="219" y="244"/>
                </a:lnTo>
                <a:lnTo>
                  <a:pt x="156" y="244"/>
                </a:lnTo>
                <a:lnTo>
                  <a:pt x="0" y="211"/>
                </a:lnTo>
                <a:lnTo>
                  <a:pt x="0" y="184"/>
                </a:lnTo>
                <a:lnTo>
                  <a:pt x="5" y="170"/>
                </a:lnTo>
                <a:lnTo>
                  <a:pt x="200" y="0"/>
                </a:lnTo>
                <a:lnTo>
                  <a:pt x="231" y="11"/>
                </a:lnTo>
                <a:lnTo>
                  <a:pt x="200" y="79"/>
                </a:lnTo>
                <a:lnTo>
                  <a:pt x="194" y="101"/>
                </a:lnTo>
                <a:lnTo>
                  <a:pt x="200" y="94"/>
                </a:lnTo>
                <a:lnTo>
                  <a:pt x="219" y="94"/>
                </a:lnTo>
                <a:lnTo>
                  <a:pt x="275" y="150"/>
                </a:lnTo>
                <a:lnTo>
                  <a:pt x="281" y="130"/>
                </a:lnTo>
                <a:lnTo>
                  <a:pt x="339" y="130"/>
                </a:lnTo>
                <a:lnTo>
                  <a:pt x="345" y="114"/>
                </a:lnTo>
                <a:lnTo>
                  <a:pt x="369" y="108"/>
                </a:lnTo>
                <a:lnTo>
                  <a:pt x="464" y="67"/>
                </a:lnTo>
                <a:lnTo>
                  <a:pt x="501" y="101"/>
                </a:lnTo>
                <a:lnTo>
                  <a:pt x="585" y="94"/>
                </a:lnTo>
                <a:lnTo>
                  <a:pt x="602" y="114"/>
                </a:lnTo>
                <a:lnTo>
                  <a:pt x="627" y="163"/>
                </a:lnTo>
                <a:lnTo>
                  <a:pt x="313" y="231"/>
                </a:lnTo>
                <a:lnTo>
                  <a:pt x="256" y="388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89" name="Freeform 50"/>
          <p:cNvSpPr>
            <a:spLocks/>
          </p:cNvSpPr>
          <p:nvPr/>
        </p:nvSpPr>
        <p:spPr bwMode="auto">
          <a:xfrm>
            <a:off x="4476770" y="1636912"/>
            <a:ext cx="581299" cy="686430"/>
          </a:xfrm>
          <a:custGeom>
            <a:avLst/>
            <a:gdLst>
              <a:gd name="T0" fmla="*/ 2147483647 w 588"/>
              <a:gd name="T1" fmla="*/ 2147483647 h 693"/>
              <a:gd name="T2" fmla="*/ 2147483647 w 588"/>
              <a:gd name="T3" fmla="*/ 2147483647 h 693"/>
              <a:gd name="T4" fmla="*/ 0 w 588"/>
              <a:gd name="T5" fmla="*/ 2147483647 h 693"/>
              <a:gd name="T6" fmla="*/ 2147483647 w 588"/>
              <a:gd name="T7" fmla="*/ 2147483647 h 693"/>
              <a:gd name="T8" fmla="*/ 2147483647 w 588"/>
              <a:gd name="T9" fmla="*/ 2147483647 h 693"/>
              <a:gd name="T10" fmla="*/ 2147483647 w 588"/>
              <a:gd name="T11" fmla="*/ 2147483647 h 693"/>
              <a:gd name="T12" fmla="*/ 2147483647 w 588"/>
              <a:gd name="T13" fmla="*/ 2147483647 h 693"/>
              <a:gd name="T14" fmla="*/ 2147483647 w 588"/>
              <a:gd name="T15" fmla="*/ 2147483647 h 693"/>
              <a:gd name="T16" fmla="*/ 2147483647 w 588"/>
              <a:gd name="T17" fmla="*/ 2147483647 h 693"/>
              <a:gd name="T18" fmla="*/ 2147483647 w 588"/>
              <a:gd name="T19" fmla="*/ 2147483647 h 693"/>
              <a:gd name="T20" fmla="*/ 2147483647 w 588"/>
              <a:gd name="T21" fmla="*/ 2147483647 h 693"/>
              <a:gd name="T22" fmla="*/ 2147483647 w 588"/>
              <a:gd name="T23" fmla="*/ 2147483647 h 693"/>
              <a:gd name="T24" fmla="*/ 2147483647 w 588"/>
              <a:gd name="T25" fmla="*/ 2147483647 h 693"/>
              <a:gd name="T26" fmla="*/ 2147483647 w 588"/>
              <a:gd name="T27" fmla="*/ 2147483647 h 693"/>
              <a:gd name="T28" fmla="*/ 2147483647 w 588"/>
              <a:gd name="T29" fmla="*/ 2147483647 h 693"/>
              <a:gd name="T30" fmla="*/ 2147483647 w 588"/>
              <a:gd name="T31" fmla="*/ 2147483647 h 693"/>
              <a:gd name="T32" fmla="*/ 2147483647 w 588"/>
              <a:gd name="T33" fmla="*/ 2147483647 h 693"/>
              <a:gd name="T34" fmla="*/ 2147483647 w 588"/>
              <a:gd name="T35" fmla="*/ 2147483647 h 693"/>
              <a:gd name="T36" fmla="*/ 2147483647 w 588"/>
              <a:gd name="T37" fmla="*/ 2147483647 h 693"/>
              <a:gd name="T38" fmla="*/ 2147483647 w 588"/>
              <a:gd name="T39" fmla="*/ 2147483647 h 693"/>
              <a:gd name="T40" fmla="*/ 2147483647 w 588"/>
              <a:gd name="T41" fmla="*/ 0 h 693"/>
              <a:gd name="T42" fmla="*/ 2147483647 w 588"/>
              <a:gd name="T43" fmla="*/ 2147483647 h 693"/>
              <a:gd name="T44" fmla="*/ 2147483647 w 588"/>
              <a:gd name="T45" fmla="*/ 2147483647 h 69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88"/>
              <a:gd name="T70" fmla="*/ 0 h 693"/>
              <a:gd name="T71" fmla="*/ 588 w 588"/>
              <a:gd name="T72" fmla="*/ 693 h 69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88" h="693">
                <a:moveTo>
                  <a:pt x="58" y="41"/>
                </a:moveTo>
                <a:lnTo>
                  <a:pt x="58" y="137"/>
                </a:lnTo>
                <a:lnTo>
                  <a:pt x="0" y="218"/>
                </a:lnTo>
                <a:lnTo>
                  <a:pt x="12" y="363"/>
                </a:lnTo>
                <a:lnTo>
                  <a:pt x="174" y="475"/>
                </a:lnTo>
                <a:lnTo>
                  <a:pt x="183" y="509"/>
                </a:lnTo>
                <a:lnTo>
                  <a:pt x="211" y="644"/>
                </a:lnTo>
                <a:lnTo>
                  <a:pt x="250" y="693"/>
                </a:lnTo>
                <a:lnTo>
                  <a:pt x="556" y="644"/>
                </a:lnTo>
                <a:lnTo>
                  <a:pt x="527" y="536"/>
                </a:lnTo>
                <a:lnTo>
                  <a:pt x="588" y="208"/>
                </a:lnTo>
                <a:lnTo>
                  <a:pt x="518" y="328"/>
                </a:lnTo>
                <a:lnTo>
                  <a:pt x="507" y="301"/>
                </a:lnTo>
                <a:lnTo>
                  <a:pt x="512" y="267"/>
                </a:lnTo>
                <a:lnTo>
                  <a:pt x="470" y="122"/>
                </a:lnTo>
                <a:lnTo>
                  <a:pt x="431" y="122"/>
                </a:lnTo>
                <a:lnTo>
                  <a:pt x="257" y="81"/>
                </a:lnTo>
                <a:lnTo>
                  <a:pt x="250" y="68"/>
                </a:lnTo>
                <a:lnTo>
                  <a:pt x="250" y="56"/>
                </a:lnTo>
                <a:lnTo>
                  <a:pt x="183" y="41"/>
                </a:lnTo>
                <a:lnTo>
                  <a:pt x="174" y="0"/>
                </a:lnTo>
                <a:lnTo>
                  <a:pt x="75" y="34"/>
                </a:lnTo>
                <a:lnTo>
                  <a:pt x="58" y="41"/>
                </a:lnTo>
                <a:close/>
              </a:path>
            </a:pathLst>
          </a:custGeom>
          <a:solidFill>
            <a:srgbClr val="0066CC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90" name="Freeform 51"/>
          <p:cNvSpPr>
            <a:spLocks/>
          </p:cNvSpPr>
          <p:nvPr/>
        </p:nvSpPr>
        <p:spPr bwMode="auto">
          <a:xfrm>
            <a:off x="4679134" y="2309454"/>
            <a:ext cx="474165" cy="870933"/>
          </a:xfrm>
          <a:custGeom>
            <a:avLst/>
            <a:gdLst>
              <a:gd name="T0" fmla="*/ 2147483647 w 477"/>
              <a:gd name="T1" fmla="*/ 2147483647 h 878"/>
              <a:gd name="T2" fmla="*/ 2147483647 w 477"/>
              <a:gd name="T3" fmla="*/ 2147483647 h 878"/>
              <a:gd name="T4" fmla="*/ 2147483647 w 477"/>
              <a:gd name="T5" fmla="*/ 2147483647 h 878"/>
              <a:gd name="T6" fmla="*/ 2147483647 w 477"/>
              <a:gd name="T7" fmla="*/ 2147483647 h 878"/>
              <a:gd name="T8" fmla="*/ 2147483647 w 477"/>
              <a:gd name="T9" fmla="*/ 2147483647 h 878"/>
              <a:gd name="T10" fmla="*/ 2147483647 w 477"/>
              <a:gd name="T11" fmla="*/ 2147483647 h 878"/>
              <a:gd name="T12" fmla="*/ 2147483647 w 477"/>
              <a:gd name="T13" fmla="*/ 2147483647 h 878"/>
              <a:gd name="T14" fmla="*/ 2147483647 w 477"/>
              <a:gd name="T15" fmla="*/ 2147483647 h 878"/>
              <a:gd name="T16" fmla="*/ 2147483647 w 477"/>
              <a:gd name="T17" fmla="*/ 2147483647 h 878"/>
              <a:gd name="T18" fmla="*/ 0 w 477"/>
              <a:gd name="T19" fmla="*/ 2147483647 h 878"/>
              <a:gd name="T20" fmla="*/ 2147483647 w 477"/>
              <a:gd name="T21" fmla="*/ 2147483647 h 878"/>
              <a:gd name="T22" fmla="*/ 2147483647 w 477"/>
              <a:gd name="T23" fmla="*/ 2147483647 h 878"/>
              <a:gd name="T24" fmla="*/ 2147483647 w 477"/>
              <a:gd name="T25" fmla="*/ 2147483647 h 878"/>
              <a:gd name="T26" fmla="*/ 2147483647 w 477"/>
              <a:gd name="T27" fmla="*/ 2147483647 h 878"/>
              <a:gd name="T28" fmla="*/ 2147483647 w 477"/>
              <a:gd name="T29" fmla="*/ 2147483647 h 878"/>
              <a:gd name="T30" fmla="*/ 2147483647 w 477"/>
              <a:gd name="T31" fmla="*/ 2147483647 h 878"/>
              <a:gd name="T32" fmla="*/ 2147483647 w 477"/>
              <a:gd name="T33" fmla="*/ 2147483647 h 878"/>
              <a:gd name="T34" fmla="*/ 2147483647 w 477"/>
              <a:gd name="T35" fmla="*/ 0 h 878"/>
              <a:gd name="T36" fmla="*/ 2147483647 w 477"/>
              <a:gd name="T37" fmla="*/ 2147483647 h 878"/>
              <a:gd name="T38" fmla="*/ 2147483647 w 477"/>
              <a:gd name="T39" fmla="*/ 2147483647 h 878"/>
              <a:gd name="T40" fmla="*/ 2147483647 w 477"/>
              <a:gd name="T41" fmla="*/ 2147483647 h 878"/>
              <a:gd name="T42" fmla="*/ 2147483647 w 477"/>
              <a:gd name="T43" fmla="*/ 2147483647 h 878"/>
              <a:gd name="T44" fmla="*/ 2147483647 w 477"/>
              <a:gd name="T45" fmla="*/ 2147483647 h 878"/>
              <a:gd name="T46" fmla="*/ 2147483647 w 477"/>
              <a:gd name="T47" fmla="*/ 2147483647 h 878"/>
              <a:gd name="T48" fmla="*/ 2147483647 w 477"/>
              <a:gd name="T49" fmla="*/ 2147483647 h 878"/>
              <a:gd name="T50" fmla="*/ 2147483647 w 477"/>
              <a:gd name="T51" fmla="*/ 2147483647 h 878"/>
              <a:gd name="T52" fmla="*/ 2147483647 w 477"/>
              <a:gd name="T53" fmla="*/ 2147483647 h 878"/>
              <a:gd name="T54" fmla="*/ 2147483647 w 477"/>
              <a:gd name="T55" fmla="*/ 2147483647 h 87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77"/>
              <a:gd name="T85" fmla="*/ 0 h 878"/>
              <a:gd name="T86" fmla="*/ 477 w 477"/>
              <a:gd name="T87" fmla="*/ 878 h 87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77" h="878">
                <a:moveTo>
                  <a:pt x="295" y="878"/>
                </a:moveTo>
                <a:lnTo>
                  <a:pt x="295" y="846"/>
                </a:lnTo>
                <a:lnTo>
                  <a:pt x="276" y="796"/>
                </a:lnTo>
                <a:lnTo>
                  <a:pt x="265" y="767"/>
                </a:lnTo>
                <a:lnTo>
                  <a:pt x="175" y="681"/>
                </a:lnTo>
                <a:lnTo>
                  <a:pt x="189" y="623"/>
                </a:lnTo>
                <a:lnTo>
                  <a:pt x="172" y="547"/>
                </a:lnTo>
                <a:lnTo>
                  <a:pt x="126" y="563"/>
                </a:lnTo>
                <a:lnTo>
                  <a:pt x="32" y="460"/>
                </a:lnTo>
                <a:lnTo>
                  <a:pt x="0" y="399"/>
                </a:lnTo>
                <a:lnTo>
                  <a:pt x="6" y="370"/>
                </a:lnTo>
                <a:lnTo>
                  <a:pt x="55" y="255"/>
                </a:lnTo>
                <a:lnTo>
                  <a:pt x="42" y="211"/>
                </a:lnTo>
                <a:lnTo>
                  <a:pt x="108" y="166"/>
                </a:lnTo>
                <a:lnTo>
                  <a:pt x="121" y="92"/>
                </a:lnTo>
                <a:lnTo>
                  <a:pt x="94" y="76"/>
                </a:lnTo>
                <a:lnTo>
                  <a:pt x="69" y="48"/>
                </a:lnTo>
                <a:lnTo>
                  <a:pt x="357" y="0"/>
                </a:lnTo>
                <a:lnTo>
                  <a:pt x="357" y="7"/>
                </a:lnTo>
                <a:lnTo>
                  <a:pt x="383" y="92"/>
                </a:lnTo>
                <a:lnTo>
                  <a:pt x="403" y="97"/>
                </a:lnTo>
                <a:lnTo>
                  <a:pt x="459" y="482"/>
                </a:lnTo>
                <a:lnTo>
                  <a:pt x="438" y="522"/>
                </a:lnTo>
                <a:lnTo>
                  <a:pt x="477" y="563"/>
                </a:lnTo>
                <a:lnTo>
                  <a:pt x="445" y="823"/>
                </a:lnTo>
                <a:lnTo>
                  <a:pt x="394" y="796"/>
                </a:lnTo>
                <a:lnTo>
                  <a:pt x="351" y="878"/>
                </a:lnTo>
                <a:lnTo>
                  <a:pt x="295" y="878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91" name="Freeform 52"/>
          <p:cNvSpPr>
            <a:spLocks/>
          </p:cNvSpPr>
          <p:nvPr/>
        </p:nvSpPr>
        <p:spPr bwMode="auto">
          <a:xfrm>
            <a:off x="4381540" y="3952123"/>
            <a:ext cx="710255" cy="575331"/>
          </a:xfrm>
          <a:custGeom>
            <a:avLst/>
            <a:gdLst>
              <a:gd name="T0" fmla="*/ 0 w 637"/>
              <a:gd name="T1" fmla="*/ 2147483647 h 590"/>
              <a:gd name="T2" fmla="*/ 2147483647 w 637"/>
              <a:gd name="T3" fmla="*/ 0 h 590"/>
              <a:gd name="T4" fmla="*/ 2147483647 w 637"/>
              <a:gd name="T5" fmla="*/ 2147483647 h 590"/>
              <a:gd name="T6" fmla="*/ 2147483647 w 637"/>
              <a:gd name="T7" fmla="*/ 2147483647 h 590"/>
              <a:gd name="T8" fmla="*/ 2147483647 w 637"/>
              <a:gd name="T9" fmla="*/ 2147483647 h 590"/>
              <a:gd name="T10" fmla="*/ 2147483647 w 637"/>
              <a:gd name="T11" fmla="*/ 2147483647 h 590"/>
              <a:gd name="T12" fmla="*/ 2147483647 w 637"/>
              <a:gd name="T13" fmla="*/ 2147483647 h 590"/>
              <a:gd name="T14" fmla="*/ 2147483647 w 637"/>
              <a:gd name="T15" fmla="*/ 2147483647 h 590"/>
              <a:gd name="T16" fmla="*/ 2147483647 w 637"/>
              <a:gd name="T17" fmla="*/ 2147483647 h 590"/>
              <a:gd name="T18" fmla="*/ 2147483647 w 637"/>
              <a:gd name="T19" fmla="*/ 2147483647 h 590"/>
              <a:gd name="T20" fmla="*/ 2147483647 w 637"/>
              <a:gd name="T21" fmla="*/ 2147483647 h 590"/>
              <a:gd name="T22" fmla="*/ 2147483647 w 637"/>
              <a:gd name="T23" fmla="*/ 2147483647 h 590"/>
              <a:gd name="T24" fmla="*/ 2147483647 w 637"/>
              <a:gd name="T25" fmla="*/ 2147483647 h 590"/>
              <a:gd name="T26" fmla="*/ 2147483647 w 637"/>
              <a:gd name="T27" fmla="*/ 2147483647 h 590"/>
              <a:gd name="T28" fmla="*/ 2147483647 w 637"/>
              <a:gd name="T29" fmla="*/ 2147483647 h 590"/>
              <a:gd name="T30" fmla="*/ 2147483647 w 637"/>
              <a:gd name="T31" fmla="*/ 2147483647 h 590"/>
              <a:gd name="T32" fmla="*/ 2147483647 w 637"/>
              <a:gd name="T33" fmla="*/ 2147483647 h 590"/>
              <a:gd name="T34" fmla="*/ 2147483647 w 637"/>
              <a:gd name="T35" fmla="*/ 2147483647 h 590"/>
              <a:gd name="T36" fmla="*/ 2147483647 w 637"/>
              <a:gd name="T37" fmla="*/ 2147483647 h 590"/>
              <a:gd name="T38" fmla="*/ 2147483647 w 637"/>
              <a:gd name="T39" fmla="*/ 2147483647 h 590"/>
              <a:gd name="T40" fmla="*/ 2147483647 w 637"/>
              <a:gd name="T41" fmla="*/ 2147483647 h 590"/>
              <a:gd name="T42" fmla="*/ 2147483647 w 637"/>
              <a:gd name="T43" fmla="*/ 2147483647 h 590"/>
              <a:gd name="T44" fmla="*/ 2147483647 w 637"/>
              <a:gd name="T45" fmla="*/ 2147483647 h 590"/>
              <a:gd name="T46" fmla="*/ 2147483647 w 637"/>
              <a:gd name="T47" fmla="*/ 2147483647 h 590"/>
              <a:gd name="T48" fmla="*/ 0 w 637"/>
              <a:gd name="T49" fmla="*/ 2147483647 h 59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37"/>
              <a:gd name="T76" fmla="*/ 0 h 590"/>
              <a:gd name="T77" fmla="*/ 637 w 637"/>
              <a:gd name="T78" fmla="*/ 590 h 59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37" h="590">
                <a:moveTo>
                  <a:pt x="0" y="22"/>
                </a:moveTo>
                <a:lnTo>
                  <a:pt x="330" y="0"/>
                </a:lnTo>
                <a:lnTo>
                  <a:pt x="348" y="81"/>
                </a:lnTo>
                <a:lnTo>
                  <a:pt x="287" y="308"/>
                </a:lnTo>
                <a:lnTo>
                  <a:pt x="512" y="281"/>
                </a:lnTo>
                <a:lnTo>
                  <a:pt x="512" y="301"/>
                </a:lnTo>
                <a:lnTo>
                  <a:pt x="586" y="426"/>
                </a:lnTo>
                <a:lnTo>
                  <a:pt x="618" y="409"/>
                </a:lnTo>
                <a:lnTo>
                  <a:pt x="568" y="487"/>
                </a:lnTo>
                <a:lnTo>
                  <a:pt x="637" y="554"/>
                </a:lnTo>
                <a:lnTo>
                  <a:pt x="611" y="590"/>
                </a:lnTo>
                <a:lnTo>
                  <a:pt x="519" y="512"/>
                </a:lnTo>
                <a:lnTo>
                  <a:pt x="512" y="568"/>
                </a:lnTo>
                <a:lnTo>
                  <a:pt x="456" y="561"/>
                </a:lnTo>
                <a:lnTo>
                  <a:pt x="449" y="590"/>
                </a:lnTo>
                <a:lnTo>
                  <a:pt x="269" y="498"/>
                </a:lnTo>
                <a:lnTo>
                  <a:pt x="272" y="512"/>
                </a:lnTo>
                <a:lnTo>
                  <a:pt x="198" y="541"/>
                </a:lnTo>
                <a:lnTo>
                  <a:pt x="198" y="520"/>
                </a:lnTo>
                <a:lnTo>
                  <a:pt x="49" y="512"/>
                </a:lnTo>
                <a:lnTo>
                  <a:pt x="36" y="409"/>
                </a:lnTo>
                <a:lnTo>
                  <a:pt x="68" y="384"/>
                </a:lnTo>
                <a:lnTo>
                  <a:pt x="56" y="203"/>
                </a:lnTo>
                <a:lnTo>
                  <a:pt x="17" y="184"/>
                </a:lnTo>
                <a:lnTo>
                  <a:pt x="0" y="22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92" name="Freeform 53"/>
          <p:cNvSpPr>
            <a:spLocks/>
          </p:cNvSpPr>
          <p:nvPr/>
        </p:nvSpPr>
        <p:spPr bwMode="auto">
          <a:xfrm>
            <a:off x="3992685" y="1351231"/>
            <a:ext cx="706287" cy="851093"/>
          </a:xfrm>
          <a:custGeom>
            <a:avLst/>
            <a:gdLst>
              <a:gd name="T0" fmla="*/ 2147483647 w 712"/>
              <a:gd name="T1" fmla="*/ 2147483647 h 857"/>
              <a:gd name="T2" fmla="*/ 2147483647 w 712"/>
              <a:gd name="T3" fmla="*/ 2147483647 h 857"/>
              <a:gd name="T4" fmla="*/ 2147483647 w 712"/>
              <a:gd name="T5" fmla="*/ 2147483647 h 857"/>
              <a:gd name="T6" fmla="*/ 2147483647 w 712"/>
              <a:gd name="T7" fmla="*/ 2147483647 h 857"/>
              <a:gd name="T8" fmla="*/ 2147483647 w 712"/>
              <a:gd name="T9" fmla="*/ 2147483647 h 857"/>
              <a:gd name="T10" fmla="*/ 2147483647 w 712"/>
              <a:gd name="T11" fmla="*/ 2147483647 h 857"/>
              <a:gd name="T12" fmla="*/ 2147483647 w 712"/>
              <a:gd name="T13" fmla="*/ 2147483647 h 857"/>
              <a:gd name="T14" fmla="*/ 2147483647 w 712"/>
              <a:gd name="T15" fmla="*/ 2147483647 h 857"/>
              <a:gd name="T16" fmla="*/ 2147483647 w 712"/>
              <a:gd name="T17" fmla="*/ 0 h 857"/>
              <a:gd name="T18" fmla="*/ 2147483647 w 712"/>
              <a:gd name="T19" fmla="*/ 2147483647 h 857"/>
              <a:gd name="T20" fmla="*/ 0 w 712"/>
              <a:gd name="T21" fmla="*/ 2147483647 h 857"/>
              <a:gd name="T22" fmla="*/ 0 w 712"/>
              <a:gd name="T23" fmla="*/ 2147483647 h 857"/>
              <a:gd name="T24" fmla="*/ 2147483647 w 712"/>
              <a:gd name="T25" fmla="*/ 2147483647 h 857"/>
              <a:gd name="T26" fmla="*/ 2147483647 w 712"/>
              <a:gd name="T27" fmla="*/ 2147483647 h 857"/>
              <a:gd name="T28" fmla="*/ 2147483647 w 712"/>
              <a:gd name="T29" fmla="*/ 2147483647 h 857"/>
              <a:gd name="T30" fmla="*/ 2147483647 w 712"/>
              <a:gd name="T31" fmla="*/ 2147483647 h 857"/>
              <a:gd name="T32" fmla="*/ 2147483647 w 712"/>
              <a:gd name="T33" fmla="*/ 2147483647 h 857"/>
              <a:gd name="T34" fmla="*/ 2147483647 w 712"/>
              <a:gd name="T35" fmla="*/ 2147483647 h 857"/>
              <a:gd name="T36" fmla="*/ 2147483647 w 712"/>
              <a:gd name="T37" fmla="*/ 2147483647 h 857"/>
              <a:gd name="T38" fmla="*/ 2147483647 w 712"/>
              <a:gd name="T39" fmla="*/ 2147483647 h 857"/>
              <a:gd name="T40" fmla="*/ 2147483647 w 712"/>
              <a:gd name="T41" fmla="*/ 2147483647 h 857"/>
              <a:gd name="T42" fmla="*/ 2147483647 w 712"/>
              <a:gd name="T43" fmla="*/ 2147483647 h 857"/>
              <a:gd name="T44" fmla="*/ 2147483647 w 712"/>
              <a:gd name="T45" fmla="*/ 2147483647 h 857"/>
              <a:gd name="T46" fmla="*/ 2147483647 w 712"/>
              <a:gd name="T47" fmla="*/ 2147483647 h 857"/>
              <a:gd name="T48" fmla="*/ 2147483647 w 712"/>
              <a:gd name="T49" fmla="*/ 2147483647 h 857"/>
              <a:gd name="T50" fmla="*/ 2147483647 w 712"/>
              <a:gd name="T51" fmla="*/ 2147483647 h 857"/>
              <a:gd name="T52" fmla="*/ 2147483647 w 712"/>
              <a:gd name="T53" fmla="*/ 2147483647 h 85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12"/>
              <a:gd name="T82" fmla="*/ 0 h 857"/>
              <a:gd name="T83" fmla="*/ 712 w 712"/>
              <a:gd name="T84" fmla="*/ 857 h 85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12" h="857">
                <a:moveTo>
                  <a:pt x="531" y="295"/>
                </a:moveTo>
                <a:lnTo>
                  <a:pt x="712" y="103"/>
                </a:lnTo>
                <a:lnTo>
                  <a:pt x="712" y="96"/>
                </a:lnTo>
                <a:lnTo>
                  <a:pt x="605" y="81"/>
                </a:lnTo>
                <a:lnTo>
                  <a:pt x="557" y="103"/>
                </a:lnTo>
                <a:lnTo>
                  <a:pt x="395" y="25"/>
                </a:lnTo>
                <a:lnTo>
                  <a:pt x="325" y="49"/>
                </a:lnTo>
                <a:lnTo>
                  <a:pt x="244" y="25"/>
                </a:lnTo>
                <a:lnTo>
                  <a:pt x="222" y="0"/>
                </a:lnTo>
                <a:lnTo>
                  <a:pt x="55" y="6"/>
                </a:lnTo>
                <a:lnTo>
                  <a:pt x="0" y="13"/>
                </a:lnTo>
                <a:lnTo>
                  <a:pt x="0" y="25"/>
                </a:lnTo>
                <a:lnTo>
                  <a:pt x="11" y="184"/>
                </a:lnTo>
                <a:lnTo>
                  <a:pt x="42" y="239"/>
                </a:lnTo>
                <a:lnTo>
                  <a:pt x="94" y="493"/>
                </a:lnTo>
                <a:lnTo>
                  <a:pt x="69" y="542"/>
                </a:lnTo>
                <a:lnTo>
                  <a:pt x="108" y="589"/>
                </a:lnTo>
                <a:lnTo>
                  <a:pt x="119" y="842"/>
                </a:lnTo>
                <a:lnTo>
                  <a:pt x="135" y="857"/>
                </a:lnTo>
                <a:lnTo>
                  <a:pt x="638" y="800"/>
                </a:lnTo>
                <a:lnTo>
                  <a:pt x="631" y="780"/>
                </a:lnTo>
                <a:lnTo>
                  <a:pt x="467" y="672"/>
                </a:lnTo>
                <a:lnTo>
                  <a:pt x="449" y="499"/>
                </a:lnTo>
                <a:lnTo>
                  <a:pt x="511" y="417"/>
                </a:lnTo>
                <a:lnTo>
                  <a:pt x="506" y="376"/>
                </a:lnTo>
                <a:lnTo>
                  <a:pt x="506" y="307"/>
                </a:lnTo>
                <a:lnTo>
                  <a:pt x="531" y="295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93" name="Freeform 54"/>
          <p:cNvSpPr>
            <a:spLocks/>
          </p:cNvSpPr>
          <p:nvPr/>
        </p:nvSpPr>
        <p:spPr bwMode="auto">
          <a:xfrm>
            <a:off x="4095851" y="2186452"/>
            <a:ext cx="658672" cy="503911"/>
          </a:xfrm>
          <a:custGeom>
            <a:avLst/>
            <a:gdLst>
              <a:gd name="T0" fmla="*/ 2147483647 w 664"/>
              <a:gd name="T1" fmla="*/ 2147483647 h 508"/>
              <a:gd name="T2" fmla="*/ 0 w 664"/>
              <a:gd name="T3" fmla="*/ 2147483647 h 508"/>
              <a:gd name="T4" fmla="*/ 2147483647 w 664"/>
              <a:gd name="T5" fmla="*/ 2147483647 h 508"/>
              <a:gd name="T6" fmla="*/ 2147483647 w 664"/>
              <a:gd name="T7" fmla="*/ 2147483647 h 508"/>
              <a:gd name="T8" fmla="*/ 2147483647 w 664"/>
              <a:gd name="T9" fmla="*/ 2147483647 h 508"/>
              <a:gd name="T10" fmla="*/ 2147483647 w 664"/>
              <a:gd name="T11" fmla="*/ 2147483647 h 508"/>
              <a:gd name="T12" fmla="*/ 2147483647 w 664"/>
              <a:gd name="T13" fmla="*/ 2147483647 h 508"/>
              <a:gd name="T14" fmla="*/ 2147483647 w 664"/>
              <a:gd name="T15" fmla="*/ 2147483647 h 508"/>
              <a:gd name="T16" fmla="*/ 2147483647 w 664"/>
              <a:gd name="T17" fmla="*/ 2147483647 h 508"/>
              <a:gd name="T18" fmla="*/ 2147483647 w 664"/>
              <a:gd name="T19" fmla="*/ 2147483647 h 508"/>
              <a:gd name="T20" fmla="*/ 2147483647 w 664"/>
              <a:gd name="T21" fmla="*/ 2147483647 h 508"/>
              <a:gd name="T22" fmla="*/ 2147483647 w 664"/>
              <a:gd name="T23" fmla="*/ 2147483647 h 508"/>
              <a:gd name="T24" fmla="*/ 2147483647 w 664"/>
              <a:gd name="T25" fmla="*/ 2147483647 h 508"/>
              <a:gd name="T26" fmla="*/ 2147483647 w 664"/>
              <a:gd name="T27" fmla="*/ 2147483647 h 508"/>
              <a:gd name="T28" fmla="*/ 2147483647 w 664"/>
              <a:gd name="T29" fmla="*/ 2147483647 h 508"/>
              <a:gd name="T30" fmla="*/ 2147483647 w 664"/>
              <a:gd name="T31" fmla="*/ 2147483647 h 508"/>
              <a:gd name="T32" fmla="*/ 2147483647 w 664"/>
              <a:gd name="T33" fmla="*/ 0 h 508"/>
              <a:gd name="T34" fmla="*/ 2147483647 w 664"/>
              <a:gd name="T35" fmla="*/ 2147483647 h 508"/>
              <a:gd name="T36" fmla="*/ 2147483647 w 664"/>
              <a:gd name="T37" fmla="*/ 2147483647 h 5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64"/>
              <a:gd name="T58" fmla="*/ 0 h 508"/>
              <a:gd name="T59" fmla="*/ 664 w 664"/>
              <a:gd name="T60" fmla="*/ 508 h 50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64" h="508">
                <a:moveTo>
                  <a:pt x="12" y="49"/>
                </a:moveTo>
                <a:lnTo>
                  <a:pt x="0" y="69"/>
                </a:lnTo>
                <a:lnTo>
                  <a:pt x="12" y="186"/>
                </a:lnTo>
                <a:lnTo>
                  <a:pt x="26" y="240"/>
                </a:lnTo>
                <a:lnTo>
                  <a:pt x="96" y="441"/>
                </a:lnTo>
                <a:lnTo>
                  <a:pt x="105" y="481"/>
                </a:lnTo>
                <a:lnTo>
                  <a:pt x="118" y="508"/>
                </a:lnTo>
                <a:lnTo>
                  <a:pt x="545" y="453"/>
                </a:lnTo>
                <a:lnTo>
                  <a:pt x="569" y="466"/>
                </a:lnTo>
                <a:lnTo>
                  <a:pt x="608" y="378"/>
                </a:lnTo>
                <a:lnTo>
                  <a:pt x="594" y="323"/>
                </a:lnTo>
                <a:lnTo>
                  <a:pt x="664" y="269"/>
                </a:lnTo>
                <a:lnTo>
                  <a:pt x="664" y="233"/>
                </a:lnTo>
                <a:lnTo>
                  <a:pt x="650" y="220"/>
                </a:lnTo>
                <a:lnTo>
                  <a:pt x="608" y="157"/>
                </a:lnTo>
                <a:lnTo>
                  <a:pt x="564" y="118"/>
                </a:lnTo>
                <a:lnTo>
                  <a:pt x="537" y="0"/>
                </a:lnTo>
                <a:lnTo>
                  <a:pt x="31" y="56"/>
                </a:lnTo>
                <a:lnTo>
                  <a:pt x="12" y="49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94" name="Freeform 55"/>
          <p:cNvSpPr>
            <a:spLocks/>
          </p:cNvSpPr>
          <p:nvPr/>
        </p:nvSpPr>
        <p:spPr bwMode="auto">
          <a:xfrm>
            <a:off x="4220840" y="2676476"/>
            <a:ext cx="787629" cy="739995"/>
          </a:xfrm>
          <a:custGeom>
            <a:avLst/>
            <a:gdLst>
              <a:gd name="T0" fmla="*/ 2147483647 w 793"/>
              <a:gd name="T1" fmla="*/ 2147483647 h 746"/>
              <a:gd name="T2" fmla="*/ 2147483647 w 793"/>
              <a:gd name="T3" fmla="*/ 2147483647 h 746"/>
              <a:gd name="T4" fmla="*/ 2147483647 w 793"/>
              <a:gd name="T5" fmla="*/ 2147483647 h 746"/>
              <a:gd name="T6" fmla="*/ 2147483647 w 793"/>
              <a:gd name="T7" fmla="*/ 0 h 746"/>
              <a:gd name="T8" fmla="*/ 0 w 793"/>
              <a:gd name="T9" fmla="*/ 2147483647 h 746"/>
              <a:gd name="T10" fmla="*/ 2147483647 w 793"/>
              <a:gd name="T11" fmla="*/ 2147483647 h 746"/>
              <a:gd name="T12" fmla="*/ 2147483647 w 793"/>
              <a:gd name="T13" fmla="*/ 2147483647 h 746"/>
              <a:gd name="T14" fmla="*/ 2147483647 w 793"/>
              <a:gd name="T15" fmla="*/ 2147483647 h 746"/>
              <a:gd name="T16" fmla="*/ 2147483647 w 793"/>
              <a:gd name="T17" fmla="*/ 2147483647 h 746"/>
              <a:gd name="T18" fmla="*/ 2147483647 w 793"/>
              <a:gd name="T19" fmla="*/ 2147483647 h 746"/>
              <a:gd name="T20" fmla="*/ 2147483647 w 793"/>
              <a:gd name="T21" fmla="*/ 2147483647 h 746"/>
              <a:gd name="T22" fmla="*/ 2147483647 w 793"/>
              <a:gd name="T23" fmla="*/ 2147483647 h 746"/>
              <a:gd name="T24" fmla="*/ 2147483647 w 793"/>
              <a:gd name="T25" fmla="*/ 2147483647 h 746"/>
              <a:gd name="T26" fmla="*/ 2147483647 w 793"/>
              <a:gd name="T27" fmla="*/ 2147483647 h 746"/>
              <a:gd name="T28" fmla="*/ 2147483647 w 793"/>
              <a:gd name="T29" fmla="*/ 2147483647 h 746"/>
              <a:gd name="T30" fmla="*/ 2147483647 w 793"/>
              <a:gd name="T31" fmla="*/ 2147483647 h 746"/>
              <a:gd name="T32" fmla="*/ 2147483647 w 793"/>
              <a:gd name="T33" fmla="*/ 2147483647 h 746"/>
              <a:gd name="T34" fmla="*/ 2147483647 w 793"/>
              <a:gd name="T35" fmla="*/ 2147483647 h 746"/>
              <a:gd name="T36" fmla="*/ 2147483647 w 793"/>
              <a:gd name="T37" fmla="*/ 2147483647 h 746"/>
              <a:gd name="T38" fmla="*/ 2147483647 w 793"/>
              <a:gd name="T39" fmla="*/ 2147483647 h 746"/>
              <a:gd name="T40" fmla="*/ 2147483647 w 793"/>
              <a:gd name="T41" fmla="*/ 2147483647 h 74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93"/>
              <a:gd name="T64" fmla="*/ 0 h 746"/>
              <a:gd name="T65" fmla="*/ 793 w 793"/>
              <a:gd name="T66" fmla="*/ 746 h 74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93" h="746">
                <a:moveTo>
                  <a:pt x="467" y="112"/>
                </a:moveTo>
                <a:lnTo>
                  <a:pt x="422" y="29"/>
                </a:lnTo>
                <a:lnTo>
                  <a:pt x="430" y="9"/>
                </a:lnTo>
                <a:lnTo>
                  <a:pt x="400" y="0"/>
                </a:lnTo>
                <a:lnTo>
                  <a:pt x="0" y="41"/>
                </a:lnTo>
                <a:lnTo>
                  <a:pt x="42" y="166"/>
                </a:lnTo>
                <a:lnTo>
                  <a:pt x="123" y="336"/>
                </a:lnTo>
                <a:lnTo>
                  <a:pt x="130" y="692"/>
                </a:lnTo>
                <a:lnTo>
                  <a:pt x="663" y="643"/>
                </a:lnTo>
                <a:lnTo>
                  <a:pt x="655" y="746"/>
                </a:lnTo>
                <a:lnTo>
                  <a:pt x="705" y="746"/>
                </a:lnTo>
                <a:lnTo>
                  <a:pt x="793" y="542"/>
                </a:lnTo>
                <a:lnTo>
                  <a:pt x="726" y="542"/>
                </a:lnTo>
                <a:lnTo>
                  <a:pt x="726" y="495"/>
                </a:lnTo>
                <a:lnTo>
                  <a:pt x="717" y="453"/>
                </a:lnTo>
                <a:lnTo>
                  <a:pt x="693" y="419"/>
                </a:lnTo>
                <a:lnTo>
                  <a:pt x="599" y="314"/>
                </a:lnTo>
                <a:lnTo>
                  <a:pt x="612" y="253"/>
                </a:lnTo>
                <a:lnTo>
                  <a:pt x="606" y="226"/>
                </a:lnTo>
                <a:lnTo>
                  <a:pt x="582" y="233"/>
                </a:lnTo>
                <a:lnTo>
                  <a:pt x="467" y="112"/>
                </a:lnTo>
                <a:close/>
              </a:path>
            </a:pathLst>
          </a:custGeom>
          <a:solidFill>
            <a:srgbClr val="FFFF00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95" name="Freeform 56"/>
          <p:cNvSpPr>
            <a:spLocks/>
          </p:cNvSpPr>
          <p:nvPr/>
        </p:nvSpPr>
        <p:spPr bwMode="auto">
          <a:xfrm>
            <a:off x="4349797" y="3362906"/>
            <a:ext cx="559475" cy="571363"/>
          </a:xfrm>
          <a:custGeom>
            <a:avLst/>
            <a:gdLst>
              <a:gd name="T0" fmla="*/ 2147483647 w 563"/>
              <a:gd name="T1" fmla="*/ 2147483647 h 576"/>
              <a:gd name="T2" fmla="*/ 2147483647 w 563"/>
              <a:gd name="T3" fmla="*/ 2147483647 h 576"/>
              <a:gd name="T4" fmla="*/ 2147483647 w 563"/>
              <a:gd name="T5" fmla="*/ 2147483647 h 576"/>
              <a:gd name="T6" fmla="*/ 2147483647 w 563"/>
              <a:gd name="T7" fmla="*/ 2147483647 h 576"/>
              <a:gd name="T8" fmla="*/ 2147483647 w 563"/>
              <a:gd name="T9" fmla="*/ 2147483647 h 576"/>
              <a:gd name="T10" fmla="*/ 2147483647 w 563"/>
              <a:gd name="T11" fmla="*/ 0 h 576"/>
              <a:gd name="T12" fmla="*/ 0 w 563"/>
              <a:gd name="T13" fmla="*/ 2147483647 h 576"/>
              <a:gd name="T14" fmla="*/ 2147483647 w 563"/>
              <a:gd name="T15" fmla="*/ 2147483647 h 576"/>
              <a:gd name="T16" fmla="*/ 2147483647 w 563"/>
              <a:gd name="T17" fmla="*/ 2147483647 h 576"/>
              <a:gd name="T18" fmla="*/ 2147483647 w 563"/>
              <a:gd name="T19" fmla="*/ 2147483647 h 576"/>
              <a:gd name="T20" fmla="*/ 2147483647 w 563"/>
              <a:gd name="T21" fmla="*/ 2147483647 h 5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3"/>
              <a:gd name="T34" fmla="*/ 0 h 576"/>
              <a:gd name="T35" fmla="*/ 563 w 563"/>
              <a:gd name="T36" fmla="*/ 576 h 5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3" h="576">
                <a:moveTo>
                  <a:pt x="407" y="563"/>
                </a:moveTo>
                <a:lnTo>
                  <a:pt x="395" y="488"/>
                </a:lnTo>
                <a:lnTo>
                  <a:pt x="503" y="240"/>
                </a:lnTo>
                <a:lnTo>
                  <a:pt x="563" y="90"/>
                </a:lnTo>
                <a:lnTo>
                  <a:pt x="482" y="83"/>
                </a:lnTo>
                <a:lnTo>
                  <a:pt x="494" y="0"/>
                </a:lnTo>
                <a:lnTo>
                  <a:pt x="0" y="43"/>
                </a:lnTo>
                <a:lnTo>
                  <a:pt x="18" y="488"/>
                </a:lnTo>
                <a:lnTo>
                  <a:pt x="69" y="507"/>
                </a:lnTo>
                <a:lnTo>
                  <a:pt x="76" y="576"/>
                </a:lnTo>
                <a:lnTo>
                  <a:pt x="407" y="563"/>
                </a:lnTo>
                <a:close/>
              </a:path>
            </a:pathLst>
          </a:custGeom>
          <a:solidFill>
            <a:srgbClr val="0066CC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96" name="Freeform 57"/>
          <p:cNvSpPr>
            <a:spLocks/>
          </p:cNvSpPr>
          <p:nvPr/>
        </p:nvSpPr>
        <p:spPr bwMode="auto">
          <a:xfrm>
            <a:off x="3294334" y="1337342"/>
            <a:ext cx="751919" cy="490024"/>
          </a:xfrm>
          <a:custGeom>
            <a:avLst/>
            <a:gdLst>
              <a:gd name="T0" fmla="*/ 2147483647 w 758"/>
              <a:gd name="T1" fmla="*/ 2147483647 h 493"/>
              <a:gd name="T2" fmla="*/ 0 w 758"/>
              <a:gd name="T3" fmla="*/ 2147483647 h 493"/>
              <a:gd name="T4" fmla="*/ 2147483647 w 758"/>
              <a:gd name="T5" fmla="*/ 0 h 493"/>
              <a:gd name="T6" fmla="*/ 2147483647 w 758"/>
              <a:gd name="T7" fmla="*/ 2147483647 h 493"/>
              <a:gd name="T8" fmla="*/ 2147483647 w 758"/>
              <a:gd name="T9" fmla="*/ 2147483647 h 493"/>
              <a:gd name="T10" fmla="*/ 2147483647 w 758"/>
              <a:gd name="T11" fmla="*/ 2147483647 h 493"/>
              <a:gd name="T12" fmla="*/ 2147483647 w 758"/>
              <a:gd name="T13" fmla="*/ 2147483647 h 493"/>
              <a:gd name="T14" fmla="*/ 2147483647 w 758"/>
              <a:gd name="T15" fmla="*/ 2147483647 h 4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58"/>
              <a:gd name="T25" fmla="*/ 0 h 493"/>
              <a:gd name="T26" fmla="*/ 758 w 758"/>
              <a:gd name="T27" fmla="*/ 493 h 4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58" h="493">
                <a:moveTo>
                  <a:pt x="758" y="493"/>
                </a:moveTo>
                <a:lnTo>
                  <a:pt x="0" y="480"/>
                </a:lnTo>
                <a:lnTo>
                  <a:pt x="13" y="0"/>
                </a:lnTo>
                <a:lnTo>
                  <a:pt x="663" y="27"/>
                </a:lnTo>
                <a:lnTo>
                  <a:pt x="663" y="41"/>
                </a:lnTo>
                <a:lnTo>
                  <a:pt x="685" y="206"/>
                </a:lnTo>
                <a:lnTo>
                  <a:pt x="707" y="253"/>
                </a:lnTo>
                <a:lnTo>
                  <a:pt x="758" y="493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97" name="Freeform 58"/>
          <p:cNvSpPr>
            <a:spLocks/>
          </p:cNvSpPr>
          <p:nvPr/>
        </p:nvSpPr>
        <p:spPr bwMode="auto">
          <a:xfrm>
            <a:off x="3282430" y="1853157"/>
            <a:ext cx="793581" cy="501928"/>
          </a:xfrm>
          <a:custGeom>
            <a:avLst/>
            <a:gdLst>
              <a:gd name="T0" fmla="*/ 2147483647 w 800"/>
              <a:gd name="T1" fmla="*/ 2147483647 h 507"/>
              <a:gd name="T2" fmla="*/ 2147483647 w 800"/>
              <a:gd name="T3" fmla="*/ 0 h 507"/>
              <a:gd name="T4" fmla="*/ 2147483647 w 800"/>
              <a:gd name="T5" fmla="*/ 2147483647 h 507"/>
              <a:gd name="T6" fmla="*/ 0 w 800"/>
              <a:gd name="T7" fmla="*/ 2147483647 h 507"/>
              <a:gd name="T8" fmla="*/ 2147483647 w 800"/>
              <a:gd name="T9" fmla="*/ 2147483647 h 507"/>
              <a:gd name="T10" fmla="*/ 2147483647 w 800"/>
              <a:gd name="T11" fmla="*/ 2147483647 h 507"/>
              <a:gd name="T12" fmla="*/ 2147483647 w 800"/>
              <a:gd name="T13" fmla="*/ 2147483647 h 507"/>
              <a:gd name="T14" fmla="*/ 2147483647 w 800"/>
              <a:gd name="T15" fmla="*/ 2147483647 h 507"/>
              <a:gd name="T16" fmla="*/ 2147483647 w 800"/>
              <a:gd name="T17" fmla="*/ 2147483647 h 507"/>
              <a:gd name="T18" fmla="*/ 2147483647 w 800"/>
              <a:gd name="T19" fmla="*/ 2147483647 h 507"/>
              <a:gd name="T20" fmla="*/ 2147483647 w 800"/>
              <a:gd name="T21" fmla="*/ 2147483647 h 507"/>
              <a:gd name="T22" fmla="*/ 2147483647 w 800"/>
              <a:gd name="T23" fmla="*/ 2147483647 h 507"/>
              <a:gd name="T24" fmla="*/ 2147483647 w 800"/>
              <a:gd name="T25" fmla="*/ 2147483647 h 507"/>
              <a:gd name="T26" fmla="*/ 2147483647 w 800"/>
              <a:gd name="T27" fmla="*/ 2147483647 h 507"/>
              <a:gd name="T28" fmla="*/ 2147483647 w 800"/>
              <a:gd name="T29" fmla="*/ 2147483647 h 50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00"/>
              <a:gd name="T46" fmla="*/ 0 h 507"/>
              <a:gd name="T47" fmla="*/ 800 w 800"/>
              <a:gd name="T48" fmla="*/ 507 h 50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00" h="507">
                <a:moveTo>
                  <a:pt x="756" y="7"/>
                </a:moveTo>
                <a:lnTo>
                  <a:pt x="12" y="0"/>
                </a:lnTo>
                <a:lnTo>
                  <a:pt x="5" y="117"/>
                </a:lnTo>
                <a:lnTo>
                  <a:pt x="0" y="426"/>
                </a:lnTo>
                <a:lnTo>
                  <a:pt x="569" y="439"/>
                </a:lnTo>
                <a:lnTo>
                  <a:pt x="651" y="466"/>
                </a:lnTo>
                <a:lnTo>
                  <a:pt x="694" y="454"/>
                </a:lnTo>
                <a:lnTo>
                  <a:pt x="726" y="466"/>
                </a:lnTo>
                <a:lnTo>
                  <a:pt x="726" y="475"/>
                </a:lnTo>
                <a:lnTo>
                  <a:pt x="795" y="507"/>
                </a:lnTo>
                <a:lnTo>
                  <a:pt x="786" y="390"/>
                </a:lnTo>
                <a:lnTo>
                  <a:pt x="800" y="365"/>
                </a:lnTo>
                <a:lnTo>
                  <a:pt x="786" y="96"/>
                </a:lnTo>
                <a:lnTo>
                  <a:pt x="738" y="42"/>
                </a:lnTo>
                <a:lnTo>
                  <a:pt x="756" y="7"/>
                </a:lnTo>
                <a:close/>
              </a:path>
            </a:pathLst>
          </a:custGeom>
          <a:solidFill>
            <a:srgbClr val="0066CC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098" name="Freeform 59"/>
          <p:cNvSpPr>
            <a:spLocks/>
          </p:cNvSpPr>
          <p:nvPr/>
        </p:nvSpPr>
        <p:spPr bwMode="auto">
          <a:xfrm>
            <a:off x="3282430" y="2315406"/>
            <a:ext cx="924522" cy="478119"/>
          </a:xfrm>
          <a:custGeom>
            <a:avLst/>
            <a:gdLst>
              <a:gd name="T0" fmla="*/ 2147483647 w 932"/>
              <a:gd name="T1" fmla="*/ 2147483647 h 481"/>
              <a:gd name="T2" fmla="*/ 2147483647 w 932"/>
              <a:gd name="T3" fmla="*/ 2147483647 h 481"/>
              <a:gd name="T4" fmla="*/ 2147483647 w 932"/>
              <a:gd name="T5" fmla="*/ 2147483647 h 481"/>
              <a:gd name="T6" fmla="*/ 2147483647 w 932"/>
              <a:gd name="T7" fmla="*/ 2147483647 h 481"/>
              <a:gd name="T8" fmla="*/ 0 w 932"/>
              <a:gd name="T9" fmla="*/ 0 h 481"/>
              <a:gd name="T10" fmla="*/ 2147483647 w 932"/>
              <a:gd name="T11" fmla="*/ 2147483647 h 481"/>
              <a:gd name="T12" fmla="*/ 2147483647 w 932"/>
              <a:gd name="T13" fmla="*/ 2147483647 h 481"/>
              <a:gd name="T14" fmla="*/ 2147483647 w 932"/>
              <a:gd name="T15" fmla="*/ 2147483647 h 481"/>
              <a:gd name="T16" fmla="*/ 2147483647 w 932"/>
              <a:gd name="T17" fmla="*/ 2147483647 h 481"/>
              <a:gd name="T18" fmla="*/ 2147483647 w 932"/>
              <a:gd name="T19" fmla="*/ 2147483647 h 481"/>
              <a:gd name="T20" fmla="*/ 2147483647 w 932"/>
              <a:gd name="T21" fmla="*/ 2147483647 h 481"/>
              <a:gd name="T22" fmla="*/ 2147483647 w 932"/>
              <a:gd name="T23" fmla="*/ 2147483647 h 481"/>
              <a:gd name="T24" fmla="*/ 2147483647 w 932"/>
              <a:gd name="T25" fmla="*/ 2147483647 h 481"/>
              <a:gd name="T26" fmla="*/ 2147483647 w 932"/>
              <a:gd name="T27" fmla="*/ 2147483647 h 481"/>
              <a:gd name="T28" fmla="*/ 2147483647 w 932"/>
              <a:gd name="T29" fmla="*/ 2147483647 h 481"/>
              <a:gd name="T30" fmla="*/ 2147483647 w 932"/>
              <a:gd name="T31" fmla="*/ 2147483647 h 4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32"/>
              <a:gd name="T49" fmla="*/ 0 h 481"/>
              <a:gd name="T50" fmla="*/ 932 w 932"/>
              <a:gd name="T51" fmla="*/ 481 h 4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32" h="481">
                <a:moveTo>
                  <a:pt x="732" y="56"/>
                </a:moveTo>
                <a:lnTo>
                  <a:pt x="694" y="27"/>
                </a:lnTo>
                <a:lnTo>
                  <a:pt x="651" y="41"/>
                </a:lnTo>
                <a:lnTo>
                  <a:pt x="564" y="7"/>
                </a:lnTo>
                <a:lnTo>
                  <a:pt x="0" y="0"/>
                </a:lnTo>
                <a:lnTo>
                  <a:pt x="5" y="294"/>
                </a:lnTo>
                <a:lnTo>
                  <a:pt x="196" y="302"/>
                </a:lnTo>
                <a:lnTo>
                  <a:pt x="187" y="454"/>
                </a:lnTo>
                <a:lnTo>
                  <a:pt x="744" y="475"/>
                </a:lnTo>
                <a:lnTo>
                  <a:pt x="932" y="481"/>
                </a:lnTo>
                <a:lnTo>
                  <a:pt x="908" y="392"/>
                </a:lnTo>
                <a:lnTo>
                  <a:pt x="889" y="351"/>
                </a:lnTo>
                <a:lnTo>
                  <a:pt x="883" y="302"/>
                </a:lnTo>
                <a:lnTo>
                  <a:pt x="808" y="110"/>
                </a:lnTo>
                <a:lnTo>
                  <a:pt x="800" y="76"/>
                </a:lnTo>
                <a:lnTo>
                  <a:pt x="732" y="56"/>
                </a:lnTo>
                <a:close/>
              </a:path>
            </a:pathLst>
          </a:custGeom>
          <a:solidFill>
            <a:srgbClr val="0066CC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099" name="Freeform 60"/>
          <p:cNvSpPr>
            <a:spLocks/>
          </p:cNvSpPr>
          <p:nvPr/>
        </p:nvSpPr>
        <p:spPr bwMode="auto">
          <a:xfrm>
            <a:off x="3468922" y="2797494"/>
            <a:ext cx="847149" cy="478120"/>
          </a:xfrm>
          <a:custGeom>
            <a:avLst/>
            <a:gdLst>
              <a:gd name="T0" fmla="*/ 0 w 854"/>
              <a:gd name="T1" fmla="*/ 2147483647 h 482"/>
              <a:gd name="T2" fmla="*/ 2147483647 w 854"/>
              <a:gd name="T3" fmla="*/ 2147483647 h 482"/>
              <a:gd name="T4" fmla="*/ 2147483647 w 854"/>
              <a:gd name="T5" fmla="*/ 2147483647 h 482"/>
              <a:gd name="T6" fmla="*/ 2147483647 w 854"/>
              <a:gd name="T7" fmla="*/ 2147483647 h 482"/>
              <a:gd name="T8" fmla="*/ 2147483647 w 854"/>
              <a:gd name="T9" fmla="*/ 2147483647 h 482"/>
              <a:gd name="T10" fmla="*/ 2147483647 w 854"/>
              <a:gd name="T11" fmla="*/ 2147483647 h 482"/>
              <a:gd name="T12" fmla="*/ 0 w 854"/>
              <a:gd name="T13" fmla="*/ 0 h 482"/>
              <a:gd name="T14" fmla="*/ 0 w 854"/>
              <a:gd name="T15" fmla="*/ 2147483647 h 4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54"/>
              <a:gd name="T25" fmla="*/ 0 h 482"/>
              <a:gd name="T26" fmla="*/ 854 w 854"/>
              <a:gd name="T27" fmla="*/ 482 h 4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54" h="482">
                <a:moveTo>
                  <a:pt x="0" y="439"/>
                </a:moveTo>
                <a:lnTo>
                  <a:pt x="854" y="482"/>
                </a:lnTo>
                <a:lnTo>
                  <a:pt x="854" y="227"/>
                </a:lnTo>
                <a:lnTo>
                  <a:pt x="773" y="78"/>
                </a:lnTo>
                <a:lnTo>
                  <a:pt x="760" y="29"/>
                </a:lnTo>
                <a:lnTo>
                  <a:pt x="552" y="21"/>
                </a:lnTo>
                <a:lnTo>
                  <a:pt x="0" y="0"/>
                </a:lnTo>
                <a:lnTo>
                  <a:pt x="0" y="439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100" name="Freeform 61"/>
          <p:cNvSpPr>
            <a:spLocks/>
          </p:cNvSpPr>
          <p:nvPr/>
        </p:nvSpPr>
        <p:spPr bwMode="auto">
          <a:xfrm>
            <a:off x="3314173" y="3261727"/>
            <a:ext cx="1017769" cy="563428"/>
          </a:xfrm>
          <a:custGeom>
            <a:avLst/>
            <a:gdLst>
              <a:gd name="T0" fmla="*/ 2147483647 w 1026"/>
              <a:gd name="T1" fmla="*/ 2147483647 h 567"/>
              <a:gd name="T2" fmla="*/ 2147483647 w 1026"/>
              <a:gd name="T3" fmla="*/ 2147483647 h 567"/>
              <a:gd name="T4" fmla="*/ 2147483647 w 1026"/>
              <a:gd name="T5" fmla="*/ 2147483647 h 567"/>
              <a:gd name="T6" fmla="*/ 2147483647 w 1026"/>
              <a:gd name="T7" fmla="*/ 2147483647 h 567"/>
              <a:gd name="T8" fmla="*/ 2147483647 w 1026"/>
              <a:gd name="T9" fmla="*/ 2147483647 h 567"/>
              <a:gd name="T10" fmla="*/ 2147483647 w 1026"/>
              <a:gd name="T11" fmla="*/ 2147483647 h 567"/>
              <a:gd name="T12" fmla="*/ 2147483647 w 1026"/>
              <a:gd name="T13" fmla="*/ 2147483647 h 567"/>
              <a:gd name="T14" fmla="*/ 0 w 1026"/>
              <a:gd name="T15" fmla="*/ 2147483647 h 567"/>
              <a:gd name="T16" fmla="*/ 0 w 1026"/>
              <a:gd name="T17" fmla="*/ 0 h 567"/>
              <a:gd name="T18" fmla="*/ 2147483647 w 1026"/>
              <a:gd name="T19" fmla="*/ 2147483647 h 567"/>
              <a:gd name="T20" fmla="*/ 2147483647 w 1026"/>
              <a:gd name="T21" fmla="*/ 2147483647 h 5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26"/>
              <a:gd name="T34" fmla="*/ 0 h 567"/>
              <a:gd name="T35" fmla="*/ 1026 w 1026"/>
              <a:gd name="T36" fmla="*/ 567 h 5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26" h="567">
                <a:moveTo>
                  <a:pt x="1008" y="54"/>
                </a:moveTo>
                <a:lnTo>
                  <a:pt x="1008" y="135"/>
                </a:lnTo>
                <a:lnTo>
                  <a:pt x="1026" y="567"/>
                </a:lnTo>
                <a:lnTo>
                  <a:pt x="950" y="540"/>
                </a:lnTo>
                <a:lnTo>
                  <a:pt x="712" y="547"/>
                </a:lnTo>
                <a:lnTo>
                  <a:pt x="346" y="437"/>
                </a:lnTo>
                <a:lnTo>
                  <a:pt x="331" y="101"/>
                </a:lnTo>
                <a:lnTo>
                  <a:pt x="0" y="73"/>
                </a:lnTo>
                <a:lnTo>
                  <a:pt x="0" y="0"/>
                </a:lnTo>
                <a:lnTo>
                  <a:pt x="157" y="7"/>
                </a:lnTo>
                <a:lnTo>
                  <a:pt x="1008" y="54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101" name="Freeform 62"/>
          <p:cNvSpPr>
            <a:spLocks/>
          </p:cNvSpPr>
          <p:nvPr/>
        </p:nvSpPr>
        <p:spPr bwMode="auto">
          <a:xfrm>
            <a:off x="2832073" y="3374810"/>
            <a:ext cx="1632793" cy="1666476"/>
          </a:xfrm>
          <a:custGeom>
            <a:avLst/>
            <a:gdLst>
              <a:gd name="T0" fmla="*/ 2147483647 w 1646"/>
              <a:gd name="T1" fmla="*/ 2147483647 h 1680"/>
              <a:gd name="T2" fmla="*/ 2147483647 w 1646"/>
              <a:gd name="T3" fmla="*/ 2147483647 h 1680"/>
              <a:gd name="T4" fmla="*/ 2147483647 w 1646"/>
              <a:gd name="T5" fmla="*/ 2147483647 h 1680"/>
              <a:gd name="T6" fmla="*/ 2147483647 w 1646"/>
              <a:gd name="T7" fmla="*/ 0 h 1680"/>
              <a:gd name="T8" fmla="*/ 2147483647 w 1646"/>
              <a:gd name="T9" fmla="*/ 2147483647 h 1680"/>
              <a:gd name="T10" fmla="*/ 2147483647 w 1646"/>
              <a:gd name="T11" fmla="*/ 2147483647 h 1680"/>
              <a:gd name="T12" fmla="*/ 2147483647 w 1646"/>
              <a:gd name="T13" fmla="*/ 2147483647 h 1680"/>
              <a:gd name="T14" fmla="*/ 2147483647 w 1646"/>
              <a:gd name="T15" fmla="*/ 2147483647 h 1680"/>
              <a:gd name="T16" fmla="*/ 2147483647 w 1646"/>
              <a:gd name="T17" fmla="*/ 2147483647 h 1680"/>
              <a:gd name="T18" fmla="*/ 2147483647 w 1646"/>
              <a:gd name="T19" fmla="*/ 2147483647 h 1680"/>
              <a:gd name="T20" fmla="*/ 2147483647 w 1646"/>
              <a:gd name="T21" fmla="*/ 2147483647 h 1680"/>
              <a:gd name="T22" fmla="*/ 2147483647 w 1646"/>
              <a:gd name="T23" fmla="*/ 2147483647 h 1680"/>
              <a:gd name="T24" fmla="*/ 2147483647 w 1646"/>
              <a:gd name="T25" fmla="*/ 2147483647 h 1680"/>
              <a:gd name="T26" fmla="*/ 2147483647 w 1646"/>
              <a:gd name="T27" fmla="*/ 2147483647 h 1680"/>
              <a:gd name="T28" fmla="*/ 2147483647 w 1646"/>
              <a:gd name="T29" fmla="*/ 2147483647 h 1680"/>
              <a:gd name="T30" fmla="*/ 2147483647 w 1646"/>
              <a:gd name="T31" fmla="*/ 2147483647 h 1680"/>
              <a:gd name="T32" fmla="*/ 2147483647 w 1646"/>
              <a:gd name="T33" fmla="*/ 2147483647 h 1680"/>
              <a:gd name="T34" fmla="*/ 2147483647 w 1646"/>
              <a:gd name="T35" fmla="*/ 2147483647 h 1680"/>
              <a:gd name="T36" fmla="*/ 2147483647 w 1646"/>
              <a:gd name="T37" fmla="*/ 2147483647 h 1680"/>
              <a:gd name="T38" fmla="*/ 2147483647 w 1646"/>
              <a:gd name="T39" fmla="*/ 2147483647 h 1680"/>
              <a:gd name="T40" fmla="*/ 2147483647 w 1646"/>
              <a:gd name="T41" fmla="*/ 2147483647 h 1680"/>
              <a:gd name="T42" fmla="*/ 2147483647 w 1646"/>
              <a:gd name="T43" fmla="*/ 2147483647 h 1680"/>
              <a:gd name="T44" fmla="*/ 2147483647 w 1646"/>
              <a:gd name="T45" fmla="*/ 2147483647 h 1680"/>
              <a:gd name="T46" fmla="*/ 2147483647 w 1646"/>
              <a:gd name="T47" fmla="*/ 2147483647 h 1680"/>
              <a:gd name="T48" fmla="*/ 2147483647 w 1646"/>
              <a:gd name="T49" fmla="*/ 2147483647 h 1680"/>
              <a:gd name="T50" fmla="*/ 2147483647 w 1646"/>
              <a:gd name="T51" fmla="*/ 2147483647 h 1680"/>
              <a:gd name="T52" fmla="*/ 2147483647 w 1646"/>
              <a:gd name="T53" fmla="*/ 2147483647 h 1680"/>
              <a:gd name="T54" fmla="*/ 2147483647 w 1646"/>
              <a:gd name="T55" fmla="*/ 2147483647 h 1680"/>
              <a:gd name="T56" fmla="*/ 2147483647 w 1646"/>
              <a:gd name="T57" fmla="*/ 2147483647 h 1680"/>
              <a:gd name="T58" fmla="*/ 2147483647 w 1646"/>
              <a:gd name="T59" fmla="*/ 2147483647 h 1680"/>
              <a:gd name="T60" fmla="*/ 0 w 1646"/>
              <a:gd name="T61" fmla="*/ 2147483647 h 1680"/>
              <a:gd name="T62" fmla="*/ 2147483647 w 1646"/>
              <a:gd name="T63" fmla="*/ 2147483647 h 168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646"/>
              <a:gd name="T97" fmla="*/ 0 h 1680"/>
              <a:gd name="T98" fmla="*/ 1646 w 1646"/>
              <a:gd name="T99" fmla="*/ 1680 h 168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646" h="1680">
                <a:moveTo>
                  <a:pt x="19" y="746"/>
                </a:moveTo>
                <a:lnTo>
                  <a:pt x="30" y="712"/>
                </a:lnTo>
                <a:lnTo>
                  <a:pt x="444" y="739"/>
                </a:lnTo>
                <a:lnTo>
                  <a:pt x="481" y="0"/>
                </a:lnTo>
                <a:lnTo>
                  <a:pt x="788" y="20"/>
                </a:lnTo>
                <a:lnTo>
                  <a:pt x="798" y="351"/>
                </a:lnTo>
                <a:lnTo>
                  <a:pt x="1193" y="473"/>
                </a:lnTo>
                <a:lnTo>
                  <a:pt x="1431" y="468"/>
                </a:lnTo>
                <a:lnTo>
                  <a:pt x="1570" y="522"/>
                </a:lnTo>
                <a:lnTo>
                  <a:pt x="1600" y="780"/>
                </a:lnTo>
                <a:lnTo>
                  <a:pt x="1637" y="802"/>
                </a:lnTo>
                <a:lnTo>
                  <a:pt x="1646" y="945"/>
                </a:lnTo>
                <a:lnTo>
                  <a:pt x="1619" y="974"/>
                </a:lnTo>
                <a:lnTo>
                  <a:pt x="1625" y="1084"/>
                </a:lnTo>
                <a:lnTo>
                  <a:pt x="1613" y="1084"/>
                </a:lnTo>
                <a:lnTo>
                  <a:pt x="1370" y="1261"/>
                </a:lnTo>
                <a:lnTo>
                  <a:pt x="1350" y="1270"/>
                </a:lnTo>
                <a:lnTo>
                  <a:pt x="1311" y="1261"/>
                </a:lnTo>
                <a:lnTo>
                  <a:pt x="1181" y="1481"/>
                </a:lnTo>
                <a:lnTo>
                  <a:pt x="1239" y="1666"/>
                </a:lnTo>
                <a:lnTo>
                  <a:pt x="1181" y="1680"/>
                </a:lnTo>
                <a:lnTo>
                  <a:pt x="913" y="1612"/>
                </a:lnTo>
                <a:lnTo>
                  <a:pt x="832" y="1400"/>
                </a:lnTo>
                <a:lnTo>
                  <a:pt x="743" y="1317"/>
                </a:lnTo>
                <a:lnTo>
                  <a:pt x="687" y="1167"/>
                </a:lnTo>
                <a:lnTo>
                  <a:pt x="599" y="1089"/>
                </a:lnTo>
                <a:lnTo>
                  <a:pt x="486" y="1075"/>
                </a:lnTo>
                <a:lnTo>
                  <a:pt x="417" y="1241"/>
                </a:lnTo>
                <a:lnTo>
                  <a:pt x="231" y="1089"/>
                </a:lnTo>
                <a:lnTo>
                  <a:pt x="186" y="945"/>
                </a:lnTo>
                <a:lnTo>
                  <a:pt x="0" y="746"/>
                </a:lnTo>
                <a:lnTo>
                  <a:pt x="19" y="746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102" name="Freeform 63"/>
          <p:cNvSpPr>
            <a:spLocks/>
          </p:cNvSpPr>
          <p:nvPr/>
        </p:nvSpPr>
        <p:spPr bwMode="auto">
          <a:xfrm>
            <a:off x="2159513" y="1214340"/>
            <a:ext cx="1109030" cy="765786"/>
          </a:xfrm>
          <a:custGeom>
            <a:avLst/>
            <a:gdLst>
              <a:gd name="T0" fmla="*/ 0 w 1119"/>
              <a:gd name="T1" fmla="*/ 2147483647 h 773"/>
              <a:gd name="T2" fmla="*/ 2147483647 w 1119"/>
              <a:gd name="T3" fmla="*/ 2147483647 h 773"/>
              <a:gd name="T4" fmla="*/ 2147483647 w 1119"/>
              <a:gd name="T5" fmla="*/ 2147483647 h 773"/>
              <a:gd name="T6" fmla="*/ 2147483647 w 1119"/>
              <a:gd name="T7" fmla="*/ 2147483647 h 773"/>
              <a:gd name="T8" fmla="*/ 2147483647 w 1119"/>
              <a:gd name="T9" fmla="*/ 2147483647 h 773"/>
              <a:gd name="T10" fmla="*/ 2147483647 w 1119"/>
              <a:gd name="T11" fmla="*/ 2147483647 h 773"/>
              <a:gd name="T12" fmla="*/ 2147483647 w 1119"/>
              <a:gd name="T13" fmla="*/ 2147483647 h 773"/>
              <a:gd name="T14" fmla="*/ 2147483647 w 1119"/>
              <a:gd name="T15" fmla="*/ 2147483647 h 773"/>
              <a:gd name="T16" fmla="*/ 2147483647 w 1119"/>
              <a:gd name="T17" fmla="*/ 2147483647 h 773"/>
              <a:gd name="T18" fmla="*/ 2147483647 w 1119"/>
              <a:gd name="T19" fmla="*/ 2147483647 h 773"/>
              <a:gd name="T20" fmla="*/ 2147483647 w 1119"/>
              <a:gd name="T21" fmla="*/ 2147483647 h 773"/>
              <a:gd name="T22" fmla="*/ 2147483647 w 1119"/>
              <a:gd name="T23" fmla="*/ 2147483647 h 773"/>
              <a:gd name="T24" fmla="*/ 2147483647 w 1119"/>
              <a:gd name="T25" fmla="*/ 2147483647 h 773"/>
              <a:gd name="T26" fmla="*/ 2147483647 w 1119"/>
              <a:gd name="T27" fmla="*/ 0 h 773"/>
              <a:gd name="T28" fmla="*/ 0 w 1119"/>
              <a:gd name="T29" fmla="*/ 2147483647 h 7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19"/>
              <a:gd name="T46" fmla="*/ 0 h 773"/>
              <a:gd name="T47" fmla="*/ 1119 w 1119"/>
              <a:gd name="T48" fmla="*/ 773 h 77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19" h="773">
                <a:moveTo>
                  <a:pt x="0" y="193"/>
                </a:moveTo>
                <a:lnTo>
                  <a:pt x="96" y="427"/>
                </a:lnTo>
                <a:lnTo>
                  <a:pt x="113" y="427"/>
                </a:lnTo>
                <a:lnTo>
                  <a:pt x="81" y="583"/>
                </a:lnTo>
                <a:lnTo>
                  <a:pt x="124" y="583"/>
                </a:lnTo>
                <a:lnTo>
                  <a:pt x="222" y="753"/>
                </a:lnTo>
                <a:lnTo>
                  <a:pt x="383" y="762"/>
                </a:lnTo>
                <a:lnTo>
                  <a:pt x="388" y="721"/>
                </a:lnTo>
                <a:lnTo>
                  <a:pt x="1102" y="773"/>
                </a:lnTo>
                <a:lnTo>
                  <a:pt x="1108" y="611"/>
                </a:lnTo>
                <a:lnTo>
                  <a:pt x="1119" y="123"/>
                </a:lnTo>
                <a:lnTo>
                  <a:pt x="864" y="123"/>
                </a:lnTo>
                <a:lnTo>
                  <a:pt x="394" y="56"/>
                </a:lnTo>
                <a:lnTo>
                  <a:pt x="18" y="0"/>
                </a:lnTo>
                <a:lnTo>
                  <a:pt x="0" y="193"/>
                </a:lnTo>
                <a:close/>
              </a:path>
            </a:pathLst>
          </a:custGeom>
          <a:solidFill>
            <a:srgbClr val="0066CC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103" name="Freeform 64"/>
          <p:cNvSpPr>
            <a:spLocks/>
          </p:cNvSpPr>
          <p:nvPr/>
        </p:nvSpPr>
        <p:spPr bwMode="auto">
          <a:xfrm>
            <a:off x="2512656" y="1968223"/>
            <a:ext cx="745966" cy="638816"/>
          </a:xfrm>
          <a:custGeom>
            <a:avLst/>
            <a:gdLst>
              <a:gd name="T0" fmla="*/ 2147483647 w 752"/>
              <a:gd name="T1" fmla="*/ 2147483647 h 643"/>
              <a:gd name="T2" fmla="*/ 2147483647 w 752"/>
              <a:gd name="T3" fmla="*/ 2147483647 h 643"/>
              <a:gd name="T4" fmla="*/ 2147483647 w 752"/>
              <a:gd name="T5" fmla="*/ 2147483647 h 643"/>
              <a:gd name="T6" fmla="*/ 0 w 752"/>
              <a:gd name="T7" fmla="*/ 2147483647 h 643"/>
              <a:gd name="T8" fmla="*/ 2147483647 w 752"/>
              <a:gd name="T9" fmla="*/ 2147483647 h 643"/>
              <a:gd name="T10" fmla="*/ 2147483647 w 752"/>
              <a:gd name="T11" fmla="*/ 2147483647 h 643"/>
              <a:gd name="T12" fmla="*/ 2147483647 w 752"/>
              <a:gd name="T13" fmla="*/ 0 h 643"/>
              <a:gd name="T14" fmla="*/ 2147483647 w 752"/>
              <a:gd name="T15" fmla="*/ 2147483647 h 643"/>
              <a:gd name="T16" fmla="*/ 2147483647 w 752"/>
              <a:gd name="T17" fmla="*/ 2147483647 h 6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52"/>
              <a:gd name="T28" fmla="*/ 0 h 643"/>
              <a:gd name="T29" fmla="*/ 752 w 752"/>
              <a:gd name="T30" fmla="*/ 643 h 64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52" h="643">
                <a:moveTo>
                  <a:pt x="746" y="307"/>
                </a:moveTo>
                <a:lnTo>
                  <a:pt x="752" y="643"/>
                </a:lnTo>
                <a:lnTo>
                  <a:pt x="177" y="618"/>
                </a:lnTo>
                <a:lnTo>
                  <a:pt x="0" y="602"/>
                </a:lnTo>
                <a:lnTo>
                  <a:pt x="15" y="447"/>
                </a:lnTo>
                <a:lnTo>
                  <a:pt x="57" y="40"/>
                </a:lnTo>
                <a:lnTo>
                  <a:pt x="64" y="0"/>
                </a:lnTo>
                <a:lnTo>
                  <a:pt x="746" y="49"/>
                </a:lnTo>
                <a:lnTo>
                  <a:pt x="746" y="307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104" name="Freeform 65"/>
          <p:cNvSpPr>
            <a:spLocks/>
          </p:cNvSpPr>
          <p:nvPr/>
        </p:nvSpPr>
        <p:spPr bwMode="auto">
          <a:xfrm>
            <a:off x="2643597" y="2620926"/>
            <a:ext cx="793581" cy="607074"/>
          </a:xfrm>
          <a:custGeom>
            <a:avLst/>
            <a:gdLst>
              <a:gd name="T0" fmla="*/ 2147483647 w 802"/>
              <a:gd name="T1" fmla="*/ 2147483647 h 613"/>
              <a:gd name="T2" fmla="*/ 0 w 802"/>
              <a:gd name="T3" fmla="*/ 2147483647 h 613"/>
              <a:gd name="T4" fmla="*/ 2147483647 w 802"/>
              <a:gd name="T5" fmla="*/ 0 h 613"/>
              <a:gd name="T6" fmla="*/ 2147483647 w 802"/>
              <a:gd name="T7" fmla="*/ 2147483647 h 613"/>
              <a:gd name="T8" fmla="*/ 2147483647 w 802"/>
              <a:gd name="T9" fmla="*/ 2147483647 h 613"/>
              <a:gd name="T10" fmla="*/ 2147483647 w 802"/>
              <a:gd name="T11" fmla="*/ 2147483647 h 613"/>
              <a:gd name="T12" fmla="*/ 2147483647 w 802"/>
              <a:gd name="T13" fmla="*/ 2147483647 h 6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02"/>
              <a:gd name="T22" fmla="*/ 0 h 613"/>
              <a:gd name="T23" fmla="*/ 802 w 802"/>
              <a:gd name="T24" fmla="*/ 613 h 6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02" h="613">
                <a:moveTo>
                  <a:pt x="677" y="613"/>
                </a:moveTo>
                <a:lnTo>
                  <a:pt x="0" y="580"/>
                </a:lnTo>
                <a:lnTo>
                  <a:pt x="44" y="0"/>
                </a:lnTo>
                <a:lnTo>
                  <a:pt x="615" y="27"/>
                </a:lnTo>
                <a:lnTo>
                  <a:pt x="802" y="27"/>
                </a:lnTo>
                <a:lnTo>
                  <a:pt x="802" y="613"/>
                </a:lnTo>
                <a:lnTo>
                  <a:pt x="677" y="613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105" name="Freeform 66"/>
          <p:cNvSpPr>
            <a:spLocks/>
          </p:cNvSpPr>
          <p:nvPr/>
        </p:nvSpPr>
        <p:spPr bwMode="auto">
          <a:xfrm>
            <a:off x="2558288" y="3228000"/>
            <a:ext cx="710255" cy="902674"/>
          </a:xfrm>
          <a:custGeom>
            <a:avLst/>
            <a:gdLst>
              <a:gd name="T0" fmla="*/ 2147483647 w 718"/>
              <a:gd name="T1" fmla="*/ 2147483647 h 910"/>
              <a:gd name="T2" fmla="*/ 2147483647 w 718"/>
              <a:gd name="T3" fmla="*/ 0 h 910"/>
              <a:gd name="T4" fmla="*/ 0 w 718"/>
              <a:gd name="T5" fmla="*/ 2147483647 h 910"/>
              <a:gd name="T6" fmla="*/ 2147483647 w 718"/>
              <a:gd name="T7" fmla="*/ 2147483647 h 910"/>
              <a:gd name="T8" fmla="*/ 2147483647 w 718"/>
              <a:gd name="T9" fmla="*/ 2147483647 h 910"/>
              <a:gd name="T10" fmla="*/ 2147483647 w 718"/>
              <a:gd name="T11" fmla="*/ 2147483647 h 910"/>
              <a:gd name="T12" fmla="*/ 2147483647 w 718"/>
              <a:gd name="T13" fmla="*/ 2147483647 h 910"/>
              <a:gd name="T14" fmla="*/ 2147483647 w 718"/>
              <a:gd name="T15" fmla="*/ 2147483647 h 910"/>
              <a:gd name="T16" fmla="*/ 2147483647 w 718"/>
              <a:gd name="T17" fmla="*/ 2147483647 h 910"/>
              <a:gd name="T18" fmla="*/ 2147483647 w 718"/>
              <a:gd name="T19" fmla="*/ 2147483647 h 910"/>
              <a:gd name="T20" fmla="*/ 2147483647 w 718"/>
              <a:gd name="T21" fmla="*/ 2147483647 h 9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8"/>
              <a:gd name="T34" fmla="*/ 0 h 910"/>
              <a:gd name="T35" fmla="*/ 718 w 718"/>
              <a:gd name="T36" fmla="*/ 910 h 9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8" h="910">
                <a:moveTo>
                  <a:pt x="718" y="34"/>
                </a:moveTo>
                <a:lnTo>
                  <a:pt x="81" y="0"/>
                </a:lnTo>
                <a:lnTo>
                  <a:pt x="0" y="897"/>
                </a:lnTo>
                <a:lnTo>
                  <a:pt x="100" y="910"/>
                </a:lnTo>
                <a:lnTo>
                  <a:pt x="105" y="841"/>
                </a:lnTo>
                <a:lnTo>
                  <a:pt x="243" y="861"/>
                </a:lnTo>
                <a:lnTo>
                  <a:pt x="269" y="861"/>
                </a:lnTo>
                <a:lnTo>
                  <a:pt x="282" y="828"/>
                </a:lnTo>
                <a:lnTo>
                  <a:pt x="689" y="850"/>
                </a:lnTo>
                <a:lnTo>
                  <a:pt x="718" y="144"/>
                </a:lnTo>
                <a:lnTo>
                  <a:pt x="718" y="34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106" name="Freeform 67"/>
          <p:cNvSpPr>
            <a:spLocks/>
          </p:cNvSpPr>
          <p:nvPr/>
        </p:nvSpPr>
        <p:spPr bwMode="auto">
          <a:xfrm>
            <a:off x="1893663" y="1202438"/>
            <a:ext cx="636850" cy="1210179"/>
          </a:xfrm>
          <a:custGeom>
            <a:avLst/>
            <a:gdLst>
              <a:gd name="T0" fmla="*/ 2147483647 w 643"/>
              <a:gd name="T1" fmla="*/ 2147483647 h 1221"/>
              <a:gd name="T2" fmla="*/ 2147483647 w 643"/>
              <a:gd name="T3" fmla="*/ 2147483647 h 1221"/>
              <a:gd name="T4" fmla="*/ 2147483647 w 643"/>
              <a:gd name="T5" fmla="*/ 2147483647 h 1221"/>
              <a:gd name="T6" fmla="*/ 2147483647 w 643"/>
              <a:gd name="T7" fmla="*/ 2147483647 h 1221"/>
              <a:gd name="T8" fmla="*/ 2147483647 w 643"/>
              <a:gd name="T9" fmla="*/ 2147483647 h 1221"/>
              <a:gd name="T10" fmla="*/ 2147483647 w 643"/>
              <a:gd name="T11" fmla="*/ 2147483647 h 1221"/>
              <a:gd name="T12" fmla="*/ 2147483647 w 643"/>
              <a:gd name="T13" fmla="*/ 2147483647 h 1221"/>
              <a:gd name="T14" fmla="*/ 2147483647 w 643"/>
              <a:gd name="T15" fmla="*/ 2147483647 h 1221"/>
              <a:gd name="T16" fmla="*/ 2147483647 w 643"/>
              <a:gd name="T17" fmla="*/ 2147483647 h 1221"/>
              <a:gd name="T18" fmla="*/ 0 w 643"/>
              <a:gd name="T19" fmla="*/ 2147483647 h 1221"/>
              <a:gd name="T20" fmla="*/ 2147483647 w 643"/>
              <a:gd name="T21" fmla="*/ 2147483647 h 1221"/>
              <a:gd name="T22" fmla="*/ 2147483647 w 643"/>
              <a:gd name="T23" fmla="*/ 2147483647 h 1221"/>
              <a:gd name="T24" fmla="*/ 2147483647 w 643"/>
              <a:gd name="T25" fmla="*/ 2147483647 h 1221"/>
              <a:gd name="T26" fmla="*/ 2147483647 w 643"/>
              <a:gd name="T27" fmla="*/ 2147483647 h 1221"/>
              <a:gd name="T28" fmla="*/ 2147483647 w 643"/>
              <a:gd name="T29" fmla="*/ 2147483647 h 1221"/>
              <a:gd name="T30" fmla="*/ 2147483647 w 643"/>
              <a:gd name="T31" fmla="*/ 0 h 1221"/>
              <a:gd name="T32" fmla="*/ 2147483647 w 643"/>
              <a:gd name="T33" fmla="*/ 2147483647 h 12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3"/>
              <a:gd name="T52" fmla="*/ 0 h 1221"/>
              <a:gd name="T53" fmla="*/ 643 w 643"/>
              <a:gd name="T54" fmla="*/ 1221 h 12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3" h="1221">
                <a:moveTo>
                  <a:pt x="257" y="14"/>
                </a:moveTo>
                <a:lnTo>
                  <a:pt x="233" y="213"/>
                </a:lnTo>
                <a:lnTo>
                  <a:pt x="338" y="473"/>
                </a:lnTo>
                <a:lnTo>
                  <a:pt x="306" y="630"/>
                </a:lnTo>
                <a:lnTo>
                  <a:pt x="377" y="630"/>
                </a:lnTo>
                <a:lnTo>
                  <a:pt x="476" y="809"/>
                </a:lnTo>
                <a:lnTo>
                  <a:pt x="643" y="814"/>
                </a:lnTo>
                <a:lnTo>
                  <a:pt x="601" y="1221"/>
                </a:lnTo>
                <a:lnTo>
                  <a:pt x="306" y="1164"/>
                </a:lnTo>
                <a:lnTo>
                  <a:pt x="0" y="1096"/>
                </a:lnTo>
                <a:lnTo>
                  <a:pt x="32" y="877"/>
                </a:lnTo>
                <a:lnTo>
                  <a:pt x="61" y="809"/>
                </a:lnTo>
                <a:lnTo>
                  <a:pt x="44" y="747"/>
                </a:lnTo>
                <a:lnTo>
                  <a:pt x="150" y="576"/>
                </a:lnTo>
                <a:lnTo>
                  <a:pt x="113" y="529"/>
                </a:lnTo>
                <a:lnTo>
                  <a:pt x="188" y="0"/>
                </a:lnTo>
                <a:lnTo>
                  <a:pt x="257" y="14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107" name="Freeform 68"/>
          <p:cNvSpPr>
            <a:spLocks/>
          </p:cNvSpPr>
          <p:nvPr/>
        </p:nvSpPr>
        <p:spPr bwMode="auto">
          <a:xfrm>
            <a:off x="2062300" y="2390794"/>
            <a:ext cx="593201" cy="801496"/>
          </a:xfrm>
          <a:custGeom>
            <a:avLst/>
            <a:gdLst>
              <a:gd name="T0" fmla="*/ 2147483647 w 599"/>
              <a:gd name="T1" fmla="*/ 2147483647 h 809"/>
              <a:gd name="T2" fmla="*/ 2147483647 w 599"/>
              <a:gd name="T3" fmla="*/ 2147483647 h 809"/>
              <a:gd name="T4" fmla="*/ 2147483647 w 599"/>
              <a:gd name="T5" fmla="*/ 2147483647 h 809"/>
              <a:gd name="T6" fmla="*/ 2147483647 w 599"/>
              <a:gd name="T7" fmla="*/ 2147483647 h 809"/>
              <a:gd name="T8" fmla="*/ 2147483647 w 599"/>
              <a:gd name="T9" fmla="*/ 2147483647 h 809"/>
              <a:gd name="T10" fmla="*/ 0 w 599"/>
              <a:gd name="T11" fmla="*/ 2147483647 h 809"/>
              <a:gd name="T12" fmla="*/ 2147483647 w 599"/>
              <a:gd name="T13" fmla="*/ 0 h 809"/>
              <a:gd name="T14" fmla="*/ 2147483647 w 599"/>
              <a:gd name="T15" fmla="*/ 2147483647 h 80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99"/>
              <a:gd name="T25" fmla="*/ 0 h 809"/>
              <a:gd name="T26" fmla="*/ 599 w 599"/>
              <a:gd name="T27" fmla="*/ 809 h 80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99" h="809">
                <a:moveTo>
                  <a:pt x="430" y="56"/>
                </a:moveTo>
                <a:lnTo>
                  <a:pt x="418" y="213"/>
                </a:lnTo>
                <a:lnTo>
                  <a:pt x="599" y="226"/>
                </a:lnTo>
                <a:lnTo>
                  <a:pt x="580" y="464"/>
                </a:lnTo>
                <a:lnTo>
                  <a:pt x="550" y="809"/>
                </a:lnTo>
                <a:lnTo>
                  <a:pt x="0" y="775"/>
                </a:lnTo>
                <a:lnTo>
                  <a:pt x="126" y="0"/>
                </a:lnTo>
                <a:lnTo>
                  <a:pt x="430" y="56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108" name="Freeform 69"/>
          <p:cNvSpPr>
            <a:spLocks/>
          </p:cNvSpPr>
          <p:nvPr/>
        </p:nvSpPr>
        <p:spPr bwMode="auto">
          <a:xfrm>
            <a:off x="1897631" y="3200226"/>
            <a:ext cx="710255" cy="910610"/>
          </a:xfrm>
          <a:custGeom>
            <a:avLst/>
            <a:gdLst>
              <a:gd name="T0" fmla="*/ 2147483647 w 716"/>
              <a:gd name="T1" fmla="*/ 2147483647 h 918"/>
              <a:gd name="T2" fmla="*/ 0 w 716"/>
              <a:gd name="T3" fmla="*/ 2147483647 h 918"/>
              <a:gd name="T4" fmla="*/ 2147483647 w 716"/>
              <a:gd name="T5" fmla="*/ 2147483647 h 918"/>
              <a:gd name="T6" fmla="*/ 2147483647 w 716"/>
              <a:gd name="T7" fmla="*/ 2147483647 h 918"/>
              <a:gd name="T8" fmla="*/ 2147483647 w 716"/>
              <a:gd name="T9" fmla="*/ 2147483647 h 918"/>
              <a:gd name="T10" fmla="*/ 2147483647 w 716"/>
              <a:gd name="T11" fmla="*/ 0 h 918"/>
              <a:gd name="T12" fmla="*/ 2147483647 w 716"/>
              <a:gd name="T13" fmla="*/ 2147483647 h 918"/>
              <a:gd name="T14" fmla="*/ 2147483647 w 716"/>
              <a:gd name="T15" fmla="*/ 2147483647 h 918"/>
              <a:gd name="T16" fmla="*/ 2147483647 w 716"/>
              <a:gd name="T17" fmla="*/ 2147483647 h 918"/>
              <a:gd name="T18" fmla="*/ 2147483647 w 716"/>
              <a:gd name="T19" fmla="*/ 2147483647 h 918"/>
              <a:gd name="T20" fmla="*/ 2147483647 w 716"/>
              <a:gd name="T21" fmla="*/ 2147483647 h 918"/>
              <a:gd name="T22" fmla="*/ 2147483647 w 716"/>
              <a:gd name="T23" fmla="*/ 2147483647 h 918"/>
              <a:gd name="T24" fmla="*/ 2147483647 w 716"/>
              <a:gd name="T25" fmla="*/ 2147483647 h 918"/>
              <a:gd name="T26" fmla="*/ 2147483647 w 716"/>
              <a:gd name="T27" fmla="*/ 2147483647 h 918"/>
              <a:gd name="T28" fmla="*/ 2147483647 w 716"/>
              <a:gd name="T29" fmla="*/ 2147483647 h 918"/>
              <a:gd name="T30" fmla="*/ 2147483647 w 716"/>
              <a:gd name="T31" fmla="*/ 2147483647 h 9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16"/>
              <a:gd name="T49" fmla="*/ 0 h 918"/>
              <a:gd name="T50" fmla="*/ 716 w 716"/>
              <a:gd name="T51" fmla="*/ 918 h 9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16" h="918">
                <a:moveTo>
                  <a:pt x="37" y="562"/>
                </a:moveTo>
                <a:lnTo>
                  <a:pt x="0" y="645"/>
                </a:lnTo>
                <a:lnTo>
                  <a:pt x="390" y="878"/>
                </a:lnTo>
                <a:lnTo>
                  <a:pt x="635" y="918"/>
                </a:lnTo>
                <a:lnTo>
                  <a:pt x="716" y="28"/>
                </a:lnTo>
                <a:lnTo>
                  <a:pt x="157" y="0"/>
                </a:lnTo>
                <a:lnTo>
                  <a:pt x="145" y="96"/>
                </a:lnTo>
                <a:lnTo>
                  <a:pt x="115" y="116"/>
                </a:lnTo>
                <a:lnTo>
                  <a:pt x="102" y="89"/>
                </a:lnTo>
                <a:lnTo>
                  <a:pt x="88" y="82"/>
                </a:lnTo>
                <a:lnTo>
                  <a:pt x="56" y="233"/>
                </a:lnTo>
                <a:lnTo>
                  <a:pt x="53" y="253"/>
                </a:lnTo>
                <a:lnTo>
                  <a:pt x="88" y="405"/>
                </a:lnTo>
                <a:lnTo>
                  <a:pt x="37" y="447"/>
                </a:lnTo>
                <a:lnTo>
                  <a:pt x="26" y="528"/>
                </a:lnTo>
                <a:lnTo>
                  <a:pt x="37" y="562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109" name="Freeform 70"/>
          <p:cNvSpPr>
            <a:spLocks/>
          </p:cNvSpPr>
          <p:nvPr/>
        </p:nvSpPr>
        <p:spPr bwMode="auto">
          <a:xfrm>
            <a:off x="1304430" y="1073484"/>
            <a:ext cx="743982" cy="618977"/>
          </a:xfrm>
          <a:custGeom>
            <a:avLst/>
            <a:gdLst>
              <a:gd name="T0" fmla="*/ 2147483647 w 751"/>
              <a:gd name="T1" fmla="*/ 2147483647 h 625"/>
              <a:gd name="T2" fmla="*/ 2147483647 w 751"/>
              <a:gd name="T3" fmla="*/ 2147483647 h 625"/>
              <a:gd name="T4" fmla="*/ 2147483647 w 751"/>
              <a:gd name="T5" fmla="*/ 2147483647 h 625"/>
              <a:gd name="T6" fmla="*/ 2147483647 w 751"/>
              <a:gd name="T7" fmla="*/ 2147483647 h 625"/>
              <a:gd name="T8" fmla="*/ 2147483647 w 751"/>
              <a:gd name="T9" fmla="*/ 2147483647 h 625"/>
              <a:gd name="T10" fmla="*/ 2147483647 w 751"/>
              <a:gd name="T11" fmla="*/ 2147483647 h 625"/>
              <a:gd name="T12" fmla="*/ 2147483647 w 751"/>
              <a:gd name="T13" fmla="*/ 2147483647 h 625"/>
              <a:gd name="T14" fmla="*/ 2147483647 w 751"/>
              <a:gd name="T15" fmla="*/ 2147483647 h 625"/>
              <a:gd name="T16" fmla="*/ 2147483647 w 751"/>
              <a:gd name="T17" fmla="*/ 2147483647 h 625"/>
              <a:gd name="T18" fmla="*/ 2147483647 w 751"/>
              <a:gd name="T19" fmla="*/ 2147483647 h 625"/>
              <a:gd name="T20" fmla="*/ 0 w 751"/>
              <a:gd name="T21" fmla="*/ 2147483647 h 625"/>
              <a:gd name="T22" fmla="*/ 2147483647 w 751"/>
              <a:gd name="T23" fmla="*/ 2147483647 h 625"/>
              <a:gd name="T24" fmla="*/ 2147483647 w 751"/>
              <a:gd name="T25" fmla="*/ 2147483647 h 625"/>
              <a:gd name="T26" fmla="*/ 2147483647 w 751"/>
              <a:gd name="T27" fmla="*/ 2147483647 h 625"/>
              <a:gd name="T28" fmla="*/ 2147483647 w 751"/>
              <a:gd name="T29" fmla="*/ 0 h 625"/>
              <a:gd name="T30" fmla="*/ 2147483647 w 751"/>
              <a:gd name="T31" fmla="*/ 2147483647 h 625"/>
              <a:gd name="T32" fmla="*/ 2147483647 w 751"/>
              <a:gd name="T33" fmla="*/ 2147483647 h 625"/>
              <a:gd name="T34" fmla="*/ 2147483647 w 751"/>
              <a:gd name="T35" fmla="*/ 2147483647 h 62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51"/>
              <a:gd name="T55" fmla="*/ 0 h 625"/>
              <a:gd name="T56" fmla="*/ 751 w 751"/>
              <a:gd name="T57" fmla="*/ 625 h 62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51" h="625">
                <a:moveTo>
                  <a:pt x="424" y="547"/>
                </a:moveTo>
                <a:lnTo>
                  <a:pt x="179" y="558"/>
                </a:lnTo>
                <a:lnTo>
                  <a:pt x="118" y="520"/>
                </a:lnTo>
                <a:lnTo>
                  <a:pt x="125" y="460"/>
                </a:lnTo>
                <a:lnTo>
                  <a:pt x="25" y="417"/>
                </a:lnTo>
                <a:lnTo>
                  <a:pt x="12" y="397"/>
                </a:lnTo>
                <a:lnTo>
                  <a:pt x="25" y="254"/>
                </a:lnTo>
                <a:lnTo>
                  <a:pt x="25" y="242"/>
                </a:lnTo>
                <a:lnTo>
                  <a:pt x="17" y="193"/>
                </a:lnTo>
                <a:lnTo>
                  <a:pt x="12" y="157"/>
                </a:lnTo>
                <a:lnTo>
                  <a:pt x="0" y="110"/>
                </a:lnTo>
                <a:lnTo>
                  <a:pt x="37" y="48"/>
                </a:lnTo>
                <a:lnTo>
                  <a:pt x="137" y="139"/>
                </a:lnTo>
                <a:lnTo>
                  <a:pt x="179" y="68"/>
                </a:lnTo>
                <a:lnTo>
                  <a:pt x="179" y="0"/>
                </a:lnTo>
                <a:lnTo>
                  <a:pt x="751" y="122"/>
                </a:lnTo>
                <a:lnTo>
                  <a:pt x="675" y="625"/>
                </a:lnTo>
                <a:lnTo>
                  <a:pt x="424" y="547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110" name="Freeform 71"/>
          <p:cNvSpPr>
            <a:spLocks/>
          </p:cNvSpPr>
          <p:nvPr/>
        </p:nvSpPr>
        <p:spPr bwMode="auto">
          <a:xfrm>
            <a:off x="1115953" y="1521846"/>
            <a:ext cx="882860" cy="767769"/>
          </a:xfrm>
          <a:custGeom>
            <a:avLst/>
            <a:gdLst>
              <a:gd name="T0" fmla="*/ 0 w 890"/>
              <a:gd name="T1" fmla="*/ 2147483647 h 773"/>
              <a:gd name="T2" fmla="*/ 2147483647 w 890"/>
              <a:gd name="T3" fmla="*/ 2147483647 h 773"/>
              <a:gd name="T4" fmla="*/ 2147483647 w 890"/>
              <a:gd name="T5" fmla="*/ 2147483647 h 773"/>
              <a:gd name="T6" fmla="*/ 2147483647 w 890"/>
              <a:gd name="T7" fmla="*/ 2147483647 h 773"/>
              <a:gd name="T8" fmla="*/ 2147483647 w 890"/>
              <a:gd name="T9" fmla="*/ 0 h 773"/>
              <a:gd name="T10" fmla="*/ 2147483647 w 890"/>
              <a:gd name="T11" fmla="*/ 2147483647 h 773"/>
              <a:gd name="T12" fmla="*/ 2147483647 w 890"/>
              <a:gd name="T13" fmla="*/ 2147483647 h 773"/>
              <a:gd name="T14" fmla="*/ 2147483647 w 890"/>
              <a:gd name="T15" fmla="*/ 2147483647 h 773"/>
              <a:gd name="T16" fmla="*/ 2147483647 w 890"/>
              <a:gd name="T17" fmla="*/ 2147483647 h 773"/>
              <a:gd name="T18" fmla="*/ 2147483647 w 890"/>
              <a:gd name="T19" fmla="*/ 2147483647 h 773"/>
              <a:gd name="T20" fmla="*/ 2147483647 w 890"/>
              <a:gd name="T21" fmla="*/ 2147483647 h 773"/>
              <a:gd name="T22" fmla="*/ 2147483647 w 890"/>
              <a:gd name="T23" fmla="*/ 2147483647 h 773"/>
              <a:gd name="T24" fmla="*/ 2147483647 w 890"/>
              <a:gd name="T25" fmla="*/ 2147483647 h 773"/>
              <a:gd name="T26" fmla="*/ 2147483647 w 890"/>
              <a:gd name="T27" fmla="*/ 2147483647 h 773"/>
              <a:gd name="T28" fmla="*/ 2147483647 w 890"/>
              <a:gd name="T29" fmla="*/ 2147483647 h 773"/>
              <a:gd name="T30" fmla="*/ 2147483647 w 890"/>
              <a:gd name="T31" fmla="*/ 2147483647 h 773"/>
              <a:gd name="T32" fmla="*/ 2147483647 w 890"/>
              <a:gd name="T33" fmla="*/ 2147483647 h 773"/>
              <a:gd name="T34" fmla="*/ 0 w 890"/>
              <a:gd name="T35" fmla="*/ 2147483647 h 7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90"/>
              <a:gd name="T55" fmla="*/ 0 h 773"/>
              <a:gd name="T56" fmla="*/ 890 w 890"/>
              <a:gd name="T57" fmla="*/ 773 h 7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90" h="773">
                <a:moveTo>
                  <a:pt x="0" y="518"/>
                </a:moveTo>
                <a:lnTo>
                  <a:pt x="27" y="479"/>
                </a:lnTo>
                <a:lnTo>
                  <a:pt x="182" y="47"/>
                </a:lnTo>
                <a:lnTo>
                  <a:pt x="194" y="47"/>
                </a:lnTo>
                <a:lnTo>
                  <a:pt x="194" y="0"/>
                </a:lnTo>
                <a:lnTo>
                  <a:pt x="272" y="25"/>
                </a:lnTo>
                <a:lnTo>
                  <a:pt x="265" y="91"/>
                </a:lnTo>
                <a:lnTo>
                  <a:pt x="358" y="143"/>
                </a:lnTo>
                <a:lnTo>
                  <a:pt x="613" y="130"/>
                </a:lnTo>
                <a:lnTo>
                  <a:pt x="859" y="206"/>
                </a:lnTo>
                <a:lnTo>
                  <a:pt x="890" y="260"/>
                </a:lnTo>
                <a:lnTo>
                  <a:pt x="783" y="417"/>
                </a:lnTo>
                <a:lnTo>
                  <a:pt x="803" y="479"/>
                </a:lnTo>
                <a:lnTo>
                  <a:pt x="771" y="547"/>
                </a:lnTo>
                <a:lnTo>
                  <a:pt x="751" y="773"/>
                </a:lnTo>
                <a:lnTo>
                  <a:pt x="452" y="709"/>
                </a:lnTo>
                <a:lnTo>
                  <a:pt x="20" y="614"/>
                </a:lnTo>
                <a:lnTo>
                  <a:pt x="0" y="518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111" name="Freeform 72"/>
          <p:cNvSpPr>
            <a:spLocks/>
          </p:cNvSpPr>
          <p:nvPr/>
        </p:nvSpPr>
        <p:spPr bwMode="auto">
          <a:xfrm>
            <a:off x="1459178" y="2269776"/>
            <a:ext cx="688431" cy="1134791"/>
          </a:xfrm>
          <a:custGeom>
            <a:avLst/>
            <a:gdLst>
              <a:gd name="T0" fmla="*/ 2147483647 w 694"/>
              <a:gd name="T1" fmla="*/ 2147483647 h 1143"/>
              <a:gd name="T2" fmla="*/ 2147483647 w 694"/>
              <a:gd name="T3" fmla="*/ 2147483647 h 1143"/>
              <a:gd name="T4" fmla="*/ 2147483647 w 694"/>
              <a:gd name="T5" fmla="*/ 2147483647 h 1143"/>
              <a:gd name="T6" fmla="*/ 2147483647 w 694"/>
              <a:gd name="T7" fmla="*/ 2147483647 h 1143"/>
              <a:gd name="T8" fmla="*/ 2147483647 w 694"/>
              <a:gd name="T9" fmla="*/ 2147483647 h 1143"/>
              <a:gd name="T10" fmla="*/ 2147483647 w 694"/>
              <a:gd name="T11" fmla="*/ 2147483647 h 1143"/>
              <a:gd name="T12" fmla="*/ 2147483647 w 694"/>
              <a:gd name="T13" fmla="*/ 2147483647 h 1143"/>
              <a:gd name="T14" fmla="*/ 2147483647 w 694"/>
              <a:gd name="T15" fmla="*/ 2147483647 h 1143"/>
              <a:gd name="T16" fmla="*/ 0 w 694"/>
              <a:gd name="T17" fmla="*/ 2147483647 h 1143"/>
              <a:gd name="T18" fmla="*/ 2147483647 w 694"/>
              <a:gd name="T19" fmla="*/ 0 h 1143"/>
              <a:gd name="T20" fmla="*/ 2147483647 w 694"/>
              <a:gd name="T21" fmla="*/ 2147483647 h 11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4"/>
              <a:gd name="T34" fmla="*/ 0 h 1143"/>
              <a:gd name="T35" fmla="*/ 694 w 694"/>
              <a:gd name="T36" fmla="*/ 1143 h 114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4" h="1143">
                <a:moveTo>
                  <a:pt x="400" y="54"/>
                </a:moveTo>
                <a:lnTo>
                  <a:pt x="694" y="116"/>
                </a:lnTo>
                <a:lnTo>
                  <a:pt x="562" y="896"/>
                </a:lnTo>
                <a:lnTo>
                  <a:pt x="550" y="991"/>
                </a:lnTo>
                <a:lnTo>
                  <a:pt x="525" y="957"/>
                </a:lnTo>
                <a:lnTo>
                  <a:pt x="508" y="950"/>
                </a:lnTo>
                <a:lnTo>
                  <a:pt x="476" y="1129"/>
                </a:lnTo>
                <a:lnTo>
                  <a:pt x="469" y="1143"/>
                </a:lnTo>
                <a:lnTo>
                  <a:pt x="0" y="450"/>
                </a:lnTo>
                <a:lnTo>
                  <a:pt x="100" y="0"/>
                </a:lnTo>
                <a:lnTo>
                  <a:pt x="400" y="54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112" name="Freeform 73"/>
          <p:cNvSpPr>
            <a:spLocks/>
          </p:cNvSpPr>
          <p:nvPr/>
        </p:nvSpPr>
        <p:spPr bwMode="auto">
          <a:xfrm>
            <a:off x="1010805" y="2172565"/>
            <a:ext cx="938409" cy="1644653"/>
          </a:xfrm>
          <a:custGeom>
            <a:avLst/>
            <a:gdLst>
              <a:gd name="T0" fmla="*/ 2147483647 w 947"/>
              <a:gd name="T1" fmla="*/ 0 h 1658"/>
              <a:gd name="T2" fmla="*/ 2147483647 w 947"/>
              <a:gd name="T3" fmla="*/ 2147483647 h 1658"/>
              <a:gd name="T4" fmla="*/ 2147483647 w 947"/>
              <a:gd name="T5" fmla="*/ 2147483647 h 1658"/>
              <a:gd name="T6" fmla="*/ 2147483647 w 947"/>
              <a:gd name="T7" fmla="*/ 2147483647 h 1658"/>
              <a:gd name="T8" fmla="*/ 2147483647 w 947"/>
              <a:gd name="T9" fmla="*/ 2147483647 h 1658"/>
              <a:gd name="T10" fmla="*/ 2147483647 w 947"/>
              <a:gd name="T11" fmla="*/ 2147483647 h 1658"/>
              <a:gd name="T12" fmla="*/ 2147483647 w 947"/>
              <a:gd name="T13" fmla="*/ 2147483647 h 1658"/>
              <a:gd name="T14" fmla="*/ 2147483647 w 947"/>
              <a:gd name="T15" fmla="*/ 2147483647 h 1658"/>
              <a:gd name="T16" fmla="*/ 2147483647 w 947"/>
              <a:gd name="T17" fmla="*/ 2147483647 h 1658"/>
              <a:gd name="T18" fmla="*/ 2147483647 w 947"/>
              <a:gd name="T19" fmla="*/ 2147483647 h 1658"/>
              <a:gd name="T20" fmla="*/ 2147483647 w 947"/>
              <a:gd name="T21" fmla="*/ 2147483647 h 1658"/>
              <a:gd name="T22" fmla="*/ 2147483647 w 947"/>
              <a:gd name="T23" fmla="*/ 2147483647 h 1658"/>
              <a:gd name="T24" fmla="*/ 2147483647 w 947"/>
              <a:gd name="T25" fmla="*/ 2147483647 h 1658"/>
              <a:gd name="T26" fmla="*/ 2147483647 w 947"/>
              <a:gd name="T27" fmla="*/ 2147483647 h 1658"/>
              <a:gd name="T28" fmla="*/ 2147483647 w 947"/>
              <a:gd name="T29" fmla="*/ 2147483647 h 1658"/>
              <a:gd name="T30" fmla="*/ 2147483647 w 947"/>
              <a:gd name="T31" fmla="*/ 2147483647 h 1658"/>
              <a:gd name="T32" fmla="*/ 2147483647 w 947"/>
              <a:gd name="T33" fmla="*/ 2147483647 h 1658"/>
              <a:gd name="T34" fmla="*/ 2147483647 w 947"/>
              <a:gd name="T35" fmla="*/ 2147483647 h 1658"/>
              <a:gd name="T36" fmla="*/ 2147483647 w 947"/>
              <a:gd name="T37" fmla="*/ 2147483647 h 1658"/>
              <a:gd name="T38" fmla="*/ 2147483647 w 947"/>
              <a:gd name="T39" fmla="*/ 2147483647 h 1658"/>
              <a:gd name="T40" fmla="*/ 2147483647 w 947"/>
              <a:gd name="T41" fmla="*/ 2147483647 h 1658"/>
              <a:gd name="T42" fmla="*/ 2147483647 w 947"/>
              <a:gd name="T43" fmla="*/ 2147483647 h 1658"/>
              <a:gd name="T44" fmla="*/ 2147483647 w 947"/>
              <a:gd name="T45" fmla="*/ 2147483647 h 1658"/>
              <a:gd name="T46" fmla="*/ 2147483647 w 947"/>
              <a:gd name="T47" fmla="*/ 2147483647 h 1658"/>
              <a:gd name="T48" fmla="*/ 2147483647 w 947"/>
              <a:gd name="T49" fmla="*/ 2147483647 h 1658"/>
              <a:gd name="T50" fmla="*/ 2147483647 w 947"/>
              <a:gd name="T51" fmla="*/ 2147483647 h 1658"/>
              <a:gd name="T52" fmla="*/ 2147483647 w 947"/>
              <a:gd name="T53" fmla="*/ 2147483647 h 1658"/>
              <a:gd name="T54" fmla="*/ 2147483647 w 947"/>
              <a:gd name="T55" fmla="*/ 2147483647 h 1658"/>
              <a:gd name="T56" fmla="*/ 2147483647 w 947"/>
              <a:gd name="T57" fmla="*/ 2147483647 h 1658"/>
              <a:gd name="T58" fmla="*/ 2147483647 w 947"/>
              <a:gd name="T59" fmla="*/ 2147483647 h 1658"/>
              <a:gd name="T60" fmla="*/ 2147483647 w 947"/>
              <a:gd name="T61" fmla="*/ 2147483647 h 1658"/>
              <a:gd name="T62" fmla="*/ 0 w 947"/>
              <a:gd name="T63" fmla="*/ 2147483647 h 1658"/>
              <a:gd name="T64" fmla="*/ 2147483647 w 947"/>
              <a:gd name="T65" fmla="*/ 0 h 165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47"/>
              <a:gd name="T100" fmla="*/ 0 h 1658"/>
              <a:gd name="T101" fmla="*/ 947 w 947"/>
              <a:gd name="T102" fmla="*/ 1658 h 165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47" h="1658">
                <a:moveTo>
                  <a:pt x="113" y="0"/>
                </a:moveTo>
                <a:lnTo>
                  <a:pt x="513" y="89"/>
                </a:lnTo>
                <a:lnTo>
                  <a:pt x="413" y="548"/>
                </a:lnTo>
                <a:lnTo>
                  <a:pt x="915" y="1301"/>
                </a:lnTo>
                <a:lnTo>
                  <a:pt x="947" y="1425"/>
                </a:lnTo>
                <a:lnTo>
                  <a:pt x="908" y="1452"/>
                </a:lnTo>
                <a:lnTo>
                  <a:pt x="882" y="1561"/>
                </a:lnTo>
                <a:lnTo>
                  <a:pt x="894" y="1595"/>
                </a:lnTo>
                <a:lnTo>
                  <a:pt x="869" y="1658"/>
                </a:lnTo>
                <a:lnTo>
                  <a:pt x="834" y="1644"/>
                </a:lnTo>
                <a:lnTo>
                  <a:pt x="839" y="1615"/>
                </a:lnTo>
                <a:lnTo>
                  <a:pt x="531" y="1566"/>
                </a:lnTo>
                <a:lnTo>
                  <a:pt x="525" y="1553"/>
                </a:lnTo>
                <a:lnTo>
                  <a:pt x="513" y="1480"/>
                </a:lnTo>
                <a:lnTo>
                  <a:pt x="513" y="1458"/>
                </a:lnTo>
                <a:lnTo>
                  <a:pt x="393" y="1308"/>
                </a:lnTo>
                <a:lnTo>
                  <a:pt x="199" y="1178"/>
                </a:lnTo>
                <a:lnTo>
                  <a:pt x="214" y="1104"/>
                </a:lnTo>
                <a:lnTo>
                  <a:pt x="94" y="869"/>
                </a:lnTo>
                <a:lnTo>
                  <a:pt x="138" y="835"/>
                </a:lnTo>
                <a:lnTo>
                  <a:pt x="133" y="807"/>
                </a:lnTo>
                <a:lnTo>
                  <a:pt x="76" y="788"/>
                </a:lnTo>
                <a:lnTo>
                  <a:pt x="88" y="683"/>
                </a:lnTo>
                <a:lnTo>
                  <a:pt x="138" y="712"/>
                </a:lnTo>
                <a:lnTo>
                  <a:pt x="118" y="618"/>
                </a:lnTo>
                <a:lnTo>
                  <a:pt x="88" y="650"/>
                </a:lnTo>
                <a:lnTo>
                  <a:pt x="50" y="609"/>
                </a:lnTo>
                <a:lnTo>
                  <a:pt x="25" y="506"/>
                </a:lnTo>
                <a:lnTo>
                  <a:pt x="18" y="405"/>
                </a:lnTo>
                <a:lnTo>
                  <a:pt x="37" y="322"/>
                </a:lnTo>
                <a:lnTo>
                  <a:pt x="7" y="241"/>
                </a:lnTo>
                <a:lnTo>
                  <a:pt x="0" y="228"/>
                </a:lnTo>
                <a:lnTo>
                  <a:pt x="113" y="0"/>
                </a:lnTo>
                <a:close/>
              </a:path>
            </a:pathLst>
          </a:custGeom>
          <a:solidFill>
            <a:srgbClr val="993366"/>
          </a:solidFill>
          <a:ln w="11176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113" name="Freeform 74"/>
          <p:cNvSpPr>
            <a:spLocks/>
          </p:cNvSpPr>
          <p:nvPr/>
        </p:nvSpPr>
        <p:spPr bwMode="auto">
          <a:xfrm>
            <a:off x="838200" y="4063222"/>
            <a:ext cx="1277666" cy="999886"/>
          </a:xfrm>
          <a:custGeom>
            <a:avLst/>
            <a:gdLst>
              <a:gd name="T0" fmla="*/ 2147483647 w 1288"/>
              <a:gd name="T1" fmla="*/ 2147483647 h 1008"/>
              <a:gd name="T2" fmla="*/ 2147483647 w 1288"/>
              <a:gd name="T3" fmla="*/ 2147483647 h 1008"/>
              <a:gd name="T4" fmla="*/ 2147483647 w 1288"/>
              <a:gd name="T5" fmla="*/ 2147483647 h 1008"/>
              <a:gd name="T6" fmla="*/ 2147483647 w 1288"/>
              <a:gd name="T7" fmla="*/ 2147483647 h 1008"/>
              <a:gd name="T8" fmla="*/ 2147483647 w 1288"/>
              <a:gd name="T9" fmla="*/ 2147483647 h 1008"/>
              <a:gd name="T10" fmla="*/ 2147483647 w 1288"/>
              <a:gd name="T11" fmla="*/ 2147483647 h 1008"/>
              <a:gd name="T12" fmla="*/ 2147483647 w 1288"/>
              <a:gd name="T13" fmla="*/ 2147483647 h 1008"/>
              <a:gd name="T14" fmla="*/ 2147483647 w 1288"/>
              <a:gd name="T15" fmla="*/ 2147483647 h 1008"/>
              <a:gd name="T16" fmla="*/ 2147483647 w 1288"/>
              <a:gd name="T17" fmla="*/ 2147483647 h 1008"/>
              <a:gd name="T18" fmla="*/ 2147483647 w 1288"/>
              <a:gd name="T19" fmla="*/ 2147483647 h 1008"/>
              <a:gd name="T20" fmla="*/ 2147483647 w 1288"/>
              <a:gd name="T21" fmla="*/ 2147483647 h 1008"/>
              <a:gd name="T22" fmla="*/ 2147483647 w 1288"/>
              <a:gd name="T23" fmla="*/ 2147483647 h 1008"/>
              <a:gd name="T24" fmla="*/ 2147483647 w 1288"/>
              <a:gd name="T25" fmla="*/ 2147483647 h 1008"/>
              <a:gd name="T26" fmla="*/ 2147483647 w 1288"/>
              <a:gd name="T27" fmla="*/ 2147483647 h 1008"/>
              <a:gd name="T28" fmla="*/ 2147483647 w 1288"/>
              <a:gd name="T29" fmla="*/ 2147483647 h 1008"/>
              <a:gd name="T30" fmla="*/ 2147483647 w 1288"/>
              <a:gd name="T31" fmla="*/ 2147483647 h 1008"/>
              <a:gd name="T32" fmla="*/ 2147483647 w 1288"/>
              <a:gd name="T33" fmla="*/ 2147483647 h 1008"/>
              <a:gd name="T34" fmla="*/ 2147483647 w 1288"/>
              <a:gd name="T35" fmla="*/ 2147483647 h 1008"/>
              <a:gd name="T36" fmla="*/ 2147483647 w 1288"/>
              <a:gd name="T37" fmla="*/ 2147483647 h 1008"/>
              <a:gd name="T38" fmla="*/ 2147483647 w 1288"/>
              <a:gd name="T39" fmla="*/ 2147483647 h 1008"/>
              <a:gd name="T40" fmla="*/ 2147483647 w 1288"/>
              <a:gd name="T41" fmla="*/ 2147483647 h 1008"/>
              <a:gd name="T42" fmla="*/ 2147483647 w 1288"/>
              <a:gd name="T43" fmla="*/ 2147483647 h 1008"/>
              <a:gd name="T44" fmla="*/ 2147483647 w 1288"/>
              <a:gd name="T45" fmla="*/ 2147483647 h 1008"/>
              <a:gd name="T46" fmla="*/ 2147483647 w 1288"/>
              <a:gd name="T47" fmla="*/ 2147483647 h 1008"/>
              <a:gd name="T48" fmla="*/ 2147483647 w 1288"/>
              <a:gd name="T49" fmla="*/ 2147483647 h 1008"/>
              <a:gd name="T50" fmla="*/ 2147483647 w 1288"/>
              <a:gd name="T51" fmla="*/ 2147483647 h 1008"/>
              <a:gd name="T52" fmla="*/ 2147483647 w 1288"/>
              <a:gd name="T53" fmla="*/ 2147483647 h 1008"/>
              <a:gd name="T54" fmla="*/ 2147483647 w 1288"/>
              <a:gd name="T55" fmla="*/ 2147483647 h 1008"/>
              <a:gd name="T56" fmla="*/ 2147483647 w 1288"/>
              <a:gd name="T57" fmla="*/ 2147483647 h 1008"/>
              <a:gd name="T58" fmla="*/ 2147483647 w 1288"/>
              <a:gd name="T59" fmla="*/ 2147483647 h 1008"/>
              <a:gd name="T60" fmla="*/ 2147483647 w 1288"/>
              <a:gd name="T61" fmla="*/ 2147483647 h 1008"/>
              <a:gd name="T62" fmla="*/ 2147483647 w 1288"/>
              <a:gd name="T63" fmla="*/ 2147483647 h 1008"/>
              <a:gd name="T64" fmla="*/ 2147483647 w 1288"/>
              <a:gd name="T65" fmla="*/ 2147483647 h 1008"/>
              <a:gd name="T66" fmla="*/ 2147483647 w 1288"/>
              <a:gd name="T67" fmla="*/ 2147483647 h 1008"/>
              <a:gd name="T68" fmla="*/ 2147483647 w 1288"/>
              <a:gd name="T69" fmla="*/ 2147483647 h 1008"/>
              <a:gd name="T70" fmla="*/ 2147483647 w 1288"/>
              <a:gd name="T71" fmla="*/ 2147483647 h 1008"/>
              <a:gd name="T72" fmla="*/ 2147483647 w 1288"/>
              <a:gd name="T73" fmla="*/ 2147483647 h 1008"/>
              <a:gd name="T74" fmla="*/ 2147483647 w 1288"/>
              <a:gd name="T75" fmla="*/ 2147483647 h 1008"/>
              <a:gd name="T76" fmla="*/ 2147483647 w 1288"/>
              <a:gd name="T77" fmla="*/ 2147483647 h 1008"/>
              <a:gd name="T78" fmla="*/ 2147483647 w 1288"/>
              <a:gd name="T79" fmla="*/ 2147483647 h 1008"/>
              <a:gd name="T80" fmla="*/ 2147483647 w 1288"/>
              <a:gd name="T81" fmla="*/ 2147483647 h 1008"/>
              <a:gd name="T82" fmla="*/ 2147483647 w 1288"/>
              <a:gd name="T83" fmla="*/ 2147483647 h 1008"/>
              <a:gd name="T84" fmla="*/ 2147483647 w 1288"/>
              <a:gd name="T85" fmla="*/ 2147483647 h 1008"/>
              <a:gd name="T86" fmla="*/ 2147483647 w 1288"/>
              <a:gd name="T87" fmla="*/ 2147483647 h 1008"/>
              <a:gd name="T88" fmla="*/ 2147483647 w 1288"/>
              <a:gd name="T89" fmla="*/ 2147483647 h 1008"/>
              <a:gd name="T90" fmla="*/ 2147483647 w 1288"/>
              <a:gd name="T91" fmla="*/ 2147483647 h 1008"/>
              <a:gd name="T92" fmla="*/ 2147483647 w 1288"/>
              <a:gd name="T93" fmla="*/ 2147483647 h 1008"/>
              <a:gd name="T94" fmla="*/ 2147483647 w 1288"/>
              <a:gd name="T95" fmla="*/ 2147483647 h 1008"/>
              <a:gd name="T96" fmla="*/ 2147483647 w 1288"/>
              <a:gd name="T97" fmla="*/ 2147483647 h 1008"/>
              <a:gd name="T98" fmla="*/ 2147483647 w 1288"/>
              <a:gd name="T99" fmla="*/ 2147483647 h 1008"/>
              <a:gd name="T100" fmla="*/ 2147483647 w 1288"/>
              <a:gd name="T101" fmla="*/ 2147483647 h 1008"/>
              <a:gd name="T102" fmla="*/ 2147483647 w 1288"/>
              <a:gd name="T103" fmla="*/ 2147483647 h 1008"/>
              <a:gd name="T104" fmla="*/ 2147483647 w 1288"/>
              <a:gd name="T105" fmla="*/ 2147483647 h 1008"/>
              <a:gd name="T106" fmla="*/ 2147483647 w 1288"/>
              <a:gd name="T107" fmla="*/ 2147483647 h 1008"/>
              <a:gd name="T108" fmla="*/ 2147483647 w 1288"/>
              <a:gd name="T109" fmla="*/ 2147483647 h 1008"/>
              <a:gd name="T110" fmla="*/ 2147483647 w 1288"/>
              <a:gd name="T111" fmla="*/ 2147483647 h 1008"/>
              <a:gd name="T112" fmla="*/ 2147483647 w 1288"/>
              <a:gd name="T113" fmla="*/ 2147483647 h 1008"/>
              <a:gd name="T114" fmla="*/ 2147483647 w 1288"/>
              <a:gd name="T115" fmla="*/ 2147483647 h 1008"/>
              <a:gd name="T116" fmla="*/ 2147483647 w 1288"/>
              <a:gd name="T117" fmla="*/ 2147483647 h 1008"/>
              <a:gd name="T118" fmla="*/ 2147483647 w 1288"/>
              <a:gd name="T119" fmla="*/ 2147483647 h 1008"/>
              <a:gd name="T120" fmla="*/ 2147483647 w 1288"/>
              <a:gd name="T121" fmla="*/ 2147483647 h 100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88"/>
              <a:gd name="T184" fmla="*/ 0 h 1008"/>
              <a:gd name="T185" fmla="*/ 1288 w 1288"/>
              <a:gd name="T186" fmla="*/ 1008 h 100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88" h="1008">
                <a:moveTo>
                  <a:pt x="930" y="670"/>
                </a:moveTo>
                <a:lnTo>
                  <a:pt x="925" y="669"/>
                </a:lnTo>
                <a:lnTo>
                  <a:pt x="915" y="667"/>
                </a:lnTo>
                <a:lnTo>
                  <a:pt x="905" y="667"/>
                </a:lnTo>
                <a:lnTo>
                  <a:pt x="900" y="670"/>
                </a:lnTo>
                <a:lnTo>
                  <a:pt x="896" y="676"/>
                </a:lnTo>
                <a:lnTo>
                  <a:pt x="893" y="676"/>
                </a:lnTo>
                <a:lnTo>
                  <a:pt x="889" y="676"/>
                </a:lnTo>
                <a:lnTo>
                  <a:pt x="884" y="676"/>
                </a:lnTo>
                <a:lnTo>
                  <a:pt x="883" y="672"/>
                </a:lnTo>
                <a:lnTo>
                  <a:pt x="879" y="670"/>
                </a:lnTo>
                <a:lnTo>
                  <a:pt x="869" y="670"/>
                </a:lnTo>
                <a:lnTo>
                  <a:pt x="822" y="100"/>
                </a:lnTo>
                <a:lnTo>
                  <a:pt x="808" y="96"/>
                </a:lnTo>
                <a:lnTo>
                  <a:pt x="802" y="86"/>
                </a:lnTo>
                <a:lnTo>
                  <a:pt x="800" y="86"/>
                </a:lnTo>
                <a:lnTo>
                  <a:pt x="797" y="86"/>
                </a:lnTo>
                <a:lnTo>
                  <a:pt x="790" y="86"/>
                </a:lnTo>
                <a:lnTo>
                  <a:pt x="785" y="85"/>
                </a:lnTo>
                <a:lnTo>
                  <a:pt x="778" y="81"/>
                </a:lnTo>
                <a:lnTo>
                  <a:pt x="771" y="80"/>
                </a:lnTo>
                <a:lnTo>
                  <a:pt x="764" y="80"/>
                </a:lnTo>
                <a:lnTo>
                  <a:pt x="748" y="86"/>
                </a:lnTo>
                <a:lnTo>
                  <a:pt x="731" y="80"/>
                </a:lnTo>
                <a:lnTo>
                  <a:pt x="714" y="86"/>
                </a:lnTo>
                <a:lnTo>
                  <a:pt x="710" y="85"/>
                </a:lnTo>
                <a:lnTo>
                  <a:pt x="705" y="83"/>
                </a:lnTo>
                <a:lnTo>
                  <a:pt x="697" y="80"/>
                </a:lnTo>
                <a:lnTo>
                  <a:pt x="685" y="78"/>
                </a:lnTo>
                <a:lnTo>
                  <a:pt x="677" y="73"/>
                </a:lnTo>
                <a:lnTo>
                  <a:pt x="672" y="71"/>
                </a:lnTo>
                <a:lnTo>
                  <a:pt x="668" y="69"/>
                </a:lnTo>
                <a:lnTo>
                  <a:pt x="656" y="73"/>
                </a:lnTo>
                <a:lnTo>
                  <a:pt x="653" y="73"/>
                </a:lnTo>
                <a:lnTo>
                  <a:pt x="648" y="69"/>
                </a:lnTo>
                <a:lnTo>
                  <a:pt x="648" y="68"/>
                </a:lnTo>
                <a:lnTo>
                  <a:pt x="651" y="59"/>
                </a:lnTo>
                <a:lnTo>
                  <a:pt x="653" y="58"/>
                </a:lnTo>
                <a:lnTo>
                  <a:pt x="648" y="56"/>
                </a:lnTo>
                <a:lnTo>
                  <a:pt x="641" y="56"/>
                </a:lnTo>
                <a:lnTo>
                  <a:pt x="633" y="58"/>
                </a:lnTo>
                <a:lnTo>
                  <a:pt x="624" y="58"/>
                </a:lnTo>
                <a:lnTo>
                  <a:pt x="614" y="59"/>
                </a:lnTo>
                <a:lnTo>
                  <a:pt x="608" y="63"/>
                </a:lnTo>
                <a:lnTo>
                  <a:pt x="604" y="63"/>
                </a:lnTo>
                <a:lnTo>
                  <a:pt x="591" y="51"/>
                </a:lnTo>
                <a:lnTo>
                  <a:pt x="584" y="34"/>
                </a:lnTo>
                <a:lnTo>
                  <a:pt x="572" y="44"/>
                </a:lnTo>
                <a:lnTo>
                  <a:pt x="575" y="52"/>
                </a:lnTo>
                <a:lnTo>
                  <a:pt x="569" y="69"/>
                </a:lnTo>
                <a:lnTo>
                  <a:pt x="562" y="52"/>
                </a:lnTo>
                <a:lnTo>
                  <a:pt x="555" y="51"/>
                </a:lnTo>
                <a:lnTo>
                  <a:pt x="555" y="29"/>
                </a:lnTo>
                <a:lnTo>
                  <a:pt x="530" y="20"/>
                </a:lnTo>
                <a:lnTo>
                  <a:pt x="525" y="19"/>
                </a:lnTo>
                <a:lnTo>
                  <a:pt x="518" y="14"/>
                </a:lnTo>
                <a:lnTo>
                  <a:pt x="508" y="7"/>
                </a:lnTo>
                <a:lnTo>
                  <a:pt x="505" y="2"/>
                </a:lnTo>
                <a:lnTo>
                  <a:pt x="503" y="0"/>
                </a:lnTo>
                <a:lnTo>
                  <a:pt x="496" y="4"/>
                </a:lnTo>
                <a:lnTo>
                  <a:pt x="489" y="9"/>
                </a:lnTo>
                <a:lnTo>
                  <a:pt x="486" y="10"/>
                </a:lnTo>
                <a:lnTo>
                  <a:pt x="484" y="14"/>
                </a:lnTo>
                <a:lnTo>
                  <a:pt x="476" y="19"/>
                </a:lnTo>
                <a:lnTo>
                  <a:pt x="466" y="20"/>
                </a:lnTo>
                <a:lnTo>
                  <a:pt x="454" y="20"/>
                </a:lnTo>
                <a:lnTo>
                  <a:pt x="446" y="19"/>
                </a:lnTo>
                <a:lnTo>
                  <a:pt x="440" y="20"/>
                </a:lnTo>
                <a:lnTo>
                  <a:pt x="434" y="25"/>
                </a:lnTo>
                <a:lnTo>
                  <a:pt x="432" y="27"/>
                </a:lnTo>
                <a:lnTo>
                  <a:pt x="391" y="37"/>
                </a:lnTo>
                <a:lnTo>
                  <a:pt x="391" y="51"/>
                </a:lnTo>
                <a:lnTo>
                  <a:pt x="390" y="54"/>
                </a:lnTo>
                <a:lnTo>
                  <a:pt x="383" y="59"/>
                </a:lnTo>
                <a:lnTo>
                  <a:pt x="378" y="68"/>
                </a:lnTo>
                <a:lnTo>
                  <a:pt x="368" y="80"/>
                </a:lnTo>
                <a:lnTo>
                  <a:pt x="359" y="88"/>
                </a:lnTo>
                <a:lnTo>
                  <a:pt x="351" y="98"/>
                </a:lnTo>
                <a:lnTo>
                  <a:pt x="343" y="103"/>
                </a:lnTo>
                <a:lnTo>
                  <a:pt x="336" y="107"/>
                </a:lnTo>
                <a:lnTo>
                  <a:pt x="331" y="105"/>
                </a:lnTo>
                <a:lnTo>
                  <a:pt x="322" y="103"/>
                </a:lnTo>
                <a:lnTo>
                  <a:pt x="314" y="101"/>
                </a:lnTo>
                <a:lnTo>
                  <a:pt x="304" y="101"/>
                </a:lnTo>
                <a:lnTo>
                  <a:pt x="297" y="100"/>
                </a:lnTo>
                <a:lnTo>
                  <a:pt x="289" y="100"/>
                </a:lnTo>
                <a:lnTo>
                  <a:pt x="283" y="98"/>
                </a:lnTo>
                <a:lnTo>
                  <a:pt x="280" y="98"/>
                </a:lnTo>
                <a:lnTo>
                  <a:pt x="282" y="100"/>
                </a:lnTo>
                <a:lnTo>
                  <a:pt x="283" y="105"/>
                </a:lnTo>
                <a:lnTo>
                  <a:pt x="283" y="112"/>
                </a:lnTo>
                <a:lnTo>
                  <a:pt x="278" y="118"/>
                </a:lnTo>
                <a:lnTo>
                  <a:pt x="272" y="122"/>
                </a:lnTo>
                <a:lnTo>
                  <a:pt x="267" y="125"/>
                </a:lnTo>
                <a:lnTo>
                  <a:pt x="258" y="127"/>
                </a:lnTo>
                <a:lnTo>
                  <a:pt x="256" y="127"/>
                </a:lnTo>
                <a:lnTo>
                  <a:pt x="272" y="135"/>
                </a:lnTo>
                <a:lnTo>
                  <a:pt x="272" y="137"/>
                </a:lnTo>
                <a:lnTo>
                  <a:pt x="272" y="139"/>
                </a:lnTo>
                <a:lnTo>
                  <a:pt x="273" y="142"/>
                </a:lnTo>
                <a:lnTo>
                  <a:pt x="275" y="147"/>
                </a:lnTo>
                <a:lnTo>
                  <a:pt x="277" y="152"/>
                </a:lnTo>
                <a:lnTo>
                  <a:pt x="278" y="152"/>
                </a:lnTo>
                <a:lnTo>
                  <a:pt x="280" y="154"/>
                </a:lnTo>
                <a:lnTo>
                  <a:pt x="285" y="155"/>
                </a:lnTo>
                <a:lnTo>
                  <a:pt x="289" y="159"/>
                </a:lnTo>
                <a:lnTo>
                  <a:pt x="290" y="161"/>
                </a:lnTo>
                <a:lnTo>
                  <a:pt x="292" y="164"/>
                </a:lnTo>
                <a:lnTo>
                  <a:pt x="292" y="166"/>
                </a:lnTo>
                <a:lnTo>
                  <a:pt x="302" y="186"/>
                </a:lnTo>
                <a:lnTo>
                  <a:pt x="302" y="191"/>
                </a:lnTo>
                <a:lnTo>
                  <a:pt x="302" y="199"/>
                </a:lnTo>
                <a:lnTo>
                  <a:pt x="302" y="210"/>
                </a:lnTo>
                <a:lnTo>
                  <a:pt x="307" y="218"/>
                </a:lnTo>
                <a:lnTo>
                  <a:pt x="309" y="223"/>
                </a:lnTo>
                <a:lnTo>
                  <a:pt x="314" y="231"/>
                </a:lnTo>
                <a:lnTo>
                  <a:pt x="322" y="235"/>
                </a:lnTo>
                <a:lnTo>
                  <a:pt x="334" y="240"/>
                </a:lnTo>
                <a:lnTo>
                  <a:pt x="346" y="242"/>
                </a:lnTo>
                <a:lnTo>
                  <a:pt x="348" y="250"/>
                </a:lnTo>
                <a:lnTo>
                  <a:pt x="348" y="255"/>
                </a:lnTo>
                <a:lnTo>
                  <a:pt x="348" y="258"/>
                </a:lnTo>
                <a:lnTo>
                  <a:pt x="351" y="262"/>
                </a:lnTo>
                <a:lnTo>
                  <a:pt x="359" y="267"/>
                </a:lnTo>
                <a:lnTo>
                  <a:pt x="368" y="275"/>
                </a:lnTo>
                <a:lnTo>
                  <a:pt x="373" y="280"/>
                </a:lnTo>
                <a:lnTo>
                  <a:pt x="370" y="285"/>
                </a:lnTo>
                <a:lnTo>
                  <a:pt x="366" y="285"/>
                </a:lnTo>
                <a:lnTo>
                  <a:pt x="361" y="282"/>
                </a:lnTo>
                <a:lnTo>
                  <a:pt x="359" y="280"/>
                </a:lnTo>
                <a:lnTo>
                  <a:pt x="348" y="291"/>
                </a:lnTo>
                <a:lnTo>
                  <a:pt x="346" y="291"/>
                </a:lnTo>
                <a:lnTo>
                  <a:pt x="341" y="291"/>
                </a:lnTo>
                <a:lnTo>
                  <a:pt x="334" y="291"/>
                </a:lnTo>
                <a:lnTo>
                  <a:pt x="324" y="292"/>
                </a:lnTo>
                <a:lnTo>
                  <a:pt x="316" y="292"/>
                </a:lnTo>
                <a:lnTo>
                  <a:pt x="307" y="291"/>
                </a:lnTo>
                <a:lnTo>
                  <a:pt x="300" y="287"/>
                </a:lnTo>
                <a:lnTo>
                  <a:pt x="290" y="282"/>
                </a:lnTo>
                <a:lnTo>
                  <a:pt x="282" y="274"/>
                </a:lnTo>
                <a:lnTo>
                  <a:pt x="282" y="270"/>
                </a:lnTo>
                <a:lnTo>
                  <a:pt x="289" y="269"/>
                </a:lnTo>
                <a:lnTo>
                  <a:pt x="290" y="264"/>
                </a:lnTo>
                <a:lnTo>
                  <a:pt x="292" y="253"/>
                </a:lnTo>
                <a:lnTo>
                  <a:pt x="294" y="248"/>
                </a:lnTo>
                <a:lnTo>
                  <a:pt x="292" y="245"/>
                </a:lnTo>
                <a:lnTo>
                  <a:pt x="289" y="245"/>
                </a:lnTo>
                <a:lnTo>
                  <a:pt x="282" y="245"/>
                </a:lnTo>
                <a:lnTo>
                  <a:pt x="277" y="245"/>
                </a:lnTo>
                <a:lnTo>
                  <a:pt x="275" y="247"/>
                </a:lnTo>
                <a:lnTo>
                  <a:pt x="243" y="257"/>
                </a:lnTo>
                <a:lnTo>
                  <a:pt x="243" y="267"/>
                </a:lnTo>
                <a:lnTo>
                  <a:pt x="229" y="258"/>
                </a:lnTo>
                <a:lnTo>
                  <a:pt x="228" y="260"/>
                </a:lnTo>
                <a:lnTo>
                  <a:pt x="221" y="262"/>
                </a:lnTo>
                <a:lnTo>
                  <a:pt x="216" y="265"/>
                </a:lnTo>
                <a:lnTo>
                  <a:pt x="208" y="265"/>
                </a:lnTo>
                <a:lnTo>
                  <a:pt x="197" y="269"/>
                </a:lnTo>
                <a:lnTo>
                  <a:pt x="189" y="272"/>
                </a:lnTo>
                <a:lnTo>
                  <a:pt x="182" y="275"/>
                </a:lnTo>
                <a:lnTo>
                  <a:pt x="177" y="277"/>
                </a:lnTo>
                <a:lnTo>
                  <a:pt x="174" y="279"/>
                </a:lnTo>
                <a:lnTo>
                  <a:pt x="174" y="282"/>
                </a:lnTo>
                <a:lnTo>
                  <a:pt x="177" y="287"/>
                </a:lnTo>
                <a:lnTo>
                  <a:pt x="181" y="291"/>
                </a:lnTo>
                <a:lnTo>
                  <a:pt x="187" y="292"/>
                </a:lnTo>
                <a:lnTo>
                  <a:pt x="196" y="296"/>
                </a:lnTo>
                <a:lnTo>
                  <a:pt x="204" y="297"/>
                </a:lnTo>
                <a:lnTo>
                  <a:pt x="208" y="301"/>
                </a:lnTo>
                <a:lnTo>
                  <a:pt x="204" y="304"/>
                </a:lnTo>
                <a:lnTo>
                  <a:pt x="199" y="306"/>
                </a:lnTo>
                <a:lnTo>
                  <a:pt x="197" y="307"/>
                </a:lnTo>
                <a:lnTo>
                  <a:pt x="196" y="307"/>
                </a:lnTo>
                <a:lnTo>
                  <a:pt x="196" y="309"/>
                </a:lnTo>
                <a:lnTo>
                  <a:pt x="197" y="313"/>
                </a:lnTo>
                <a:lnTo>
                  <a:pt x="201" y="316"/>
                </a:lnTo>
                <a:lnTo>
                  <a:pt x="208" y="318"/>
                </a:lnTo>
                <a:lnTo>
                  <a:pt x="208" y="321"/>
                </a:lnTo>
                <a:lnTo>
                  <a:pt x="208" y="328"/>
                </a:lnTo>
                <a:lnTo>
                  <a:pt x="206" y="334"/>
                </a:lnTo>
                <a:lnTo>
                  <a:pt x="204" y="338"/>
                </a:lnTo>
                <a:lnTo>
                  <a:pt x="208" y="343"/>
                </a:lnTo>
                <a:lnTo>
                  <a:pt x="211" y="355"/>
                </a:lnTo>
                <a:lnTo>
                  <a:pt x="219" y="367"/>
                </a:lnTo>
                <a:lnTo>
                  <a:pt x="229" y="372"/>
                </a:lnTo>
                <a:lnTo>
                  <a:pt x="233" y="373"/>
                </a:lnTo>
                <a:lnTo>
                  <a:pt x="240" y="375"/>
                </a:lnTo>
                <a:lnTo>
                  <a:pt x="246" y="375"/>
                </a:lnTo>
                <a:lnTo>
                  <a:pt x="255" y="375"/>
                </a:lnTo>
                <a:lnTo>
                  <a:pt x="262" y="375"/>
                </a:lnTo>
                <a:lnTo>
                  <a:pt x="267" y="375"/>
                </a:lnTo>
                <a:lnTo>
                  <a:pt x="273" y="375"/>
                </a:lnTo>
                <a:lnTo>
                  <a:pt x="275" y="373"/>
                </a:lnTo>
                <a:lnTo>
                  <a:pt x="280" y="372"/>
                </a:lnTo>
                <a:lnTo>
                  <a:pt x="285" y="372"/>
                </a:lnTo>
                <a:lnTo>
                  <a:pt x="289" y="372"/>
                </a:lnTo>
                <a:lnTo>
                  <a:pt x="290" y="372"/>
                </a:lnTo>
                <a:lnTo>
                  <a:pt x="294" y="383"/>
                </a:lnTo>
                <a:lnTo>
                  <a:pt x="297" y="383"/>
                </a:lnTo>
                <a:lnTo>
                  <a:pt x="302" y="383"/>
                </a:lnTo>
                <a:lnTo>
                  <a:pt x="312" y="383"/>
                </a:lnTo>
                <a:lnTo>
                  <a:pt x="317" y="380"/>
                </a:lnTo>
                <a:lnTo>
                  <a:pt x="322" y="375"/>
                </a:lnTo>
                <a:lnTo>
                  <a:pt x="329" y="375"/>
                </a:lnTo>
                <a:lnTo>
                  <a:pt x="334" y="375"/>
                </a:lnTo>
                <a:lnTo>
                  <a:pt x="336" y="377"/>
                </a:lnTo>
                <a:lnTo>
                  <a:pt x="334" y="380"/>
                </a:lnTo>
                <a:lnTo>
                  <a:pt x="329" y="383"/>
                </a:lnTo>
                <a:lnTo>
                  <a:pt x="324" y="390"/>
                </a:lnTo>
                <a:lnTo>
                  <a:pt x="322" y="394"/>
                </a:lnTo>
                <a:lnTo>
                  <a:pt x="321" y="399"/>
                </a:lnTo>
                <a:lnTo>
                  <a:pt x="321" y="402"/>
                </a:lnTo>
                <a:lnTo>
                  <a:pt x="321" y="405"/>
                </a:lnTo>
                <a:lnTo>
                  <a:pt x="322" y="405"/>
                </a:lnTo>
                <a:lnTo>
                  <a:pt x="324" y="410"/>
                </a:lnTo>
                <a:lnTo>
                  <a:pt x="326" y="416"/>
                </a:lnTo>
                <a:lnTo>
                  <a:pt x="326" y="417"/>
                </a:lnTo>
                <a:lnTo>
                  <a:pt x="326" y="419"/>
                </a:lnTo>
                <a:lnTo>
                  <a:pt x="327" y="421"/>
                </a:lnTo>
                <a:lnTo>
                  <a:pt x="331" y="426"/>
                </a:lnTo>
                <a:lnTo>
                  <a:pt x="332" y="431"/>
                </a:lnTo>
                <a:lnTo>
                  <a:pt x="331" y="434"/>
                </a:lnTo>
                <a:lnTo>
                  <a:pt x="324" y="439"/>
                </a:lnTo>
                <a:lnTo>
                  <a:pt x="319" y="441"/>
                </a:lnTo>
                <a:lnTo>
                  <a:pt x="312" y="444"/>
                </a:lnTo>
                <a:lnTo>
                  <a:pt x="309" y="446"/>
                </a:lnTo>
                <a:lnTo>
                  <a:pt x="309" y="448"/>
                </a:lnTo>
                <a:lnTo>
                  <a:pt x="309" y="449"/>
                </a:lnTo>
                <a:lnTo>
                  <a:pt x="305" y="451"/>
                </a:lnTo>
                <a:lnTo>
                  <a:pt x="302" y="451"/>
                </a:lnTo>
                <a:lnTo>
                  <a:pt x="300" y="451"/>
                </a:lnTo>
                <a:lnTo>
                  <a:pt x="295" y="449"/>
                </a:lnTo>
                <a:lnTo>
                  <a:pt x="290" y="444"/>
                </a:lnTo>
                <a:lnTo>
                  <a:pt x="289" y="443"/>
                </a:lnTo>
                <a:lnTo>
                  <a:pt x="283" y="456"/>
                </a:lnTo>
                <a:lnTo>
                  <a:pt x="282" y="458"/>
                </a:lnTo>
                <a:lnTo>
                  <a:pt x="278" y="461"/>
                </a:lnTo>
                <a:lnTo>
                  <a:pt x="273" y="463"/>
                </a:lnTo>
                <a:lnTo>
                  <a:pt x="267" y="463"/>
                </a:lnTo>
                <a:lnTo>
                  <a:pt x="263" y="461"/>
                </a:lnTo>
                <a:lnTo>
                  <a:pt x="258" y="459"/>
                </a:lnTo>
                <a:lnTo>
                  <a:pt x="255" y="454"/>
                </a:lnTo>
                <a:lnTo>
                  <a:pt x="251" y="451"/>
                </a:lnTo>
                <a:lnTo>
                  <a:pt x="246" y="449"/>
                </a:lnTo>
                <a:lnTo>
                  <a:pt x="241" y="449"/>
                </a:lnTo>
                <a:lnTo>
                  <a:pt x="233" y="449"/>
                </a:lnTo>
                <a:lnTo>
                  <a:pt x="226" y="451"/>
                </a:lnTo>
                <a:lnTo>
                  <a:pt x="213" y="459"/>
                </a:lnTo>
                <a:lnTo>
                  <a:pt x="208" y="464"/>
                </a:lnTo>
                <a:lnTo>
                  <a:pt x="208" y="466"/>
                </a:lnTo>
                <a:lnTo>
                  <a:pt x="208" y="471"/>
                </a:lnTo>
                <a:lnTo>
                  <a:pt x="211" y="476"/>
                </a:lnTo>
                <a:lnTo>
                  <a:pt x="213" y="480"/>
                </a:lnTo>
                <a:lnTo>
                  <a:pt x="213" y="481"/>
                </a:lnTo>
                <a:lnTo>
                  <a:pt x="201" y="483"/>
                </a:lnTo>
                <a:lnTo>
                  <a:pt x="197" y="485"/>
                </a:lnTo>
                <a:lnTo>
                  <a:pt x="191" y="486"/>
                </a:lnTo>
                <a:lnTo>
                  <a:pt x="184" y="495"/>
                </a:lnTo>
                <a:lnTo>
                  <a:pt x="181" y="503"/>
                </a:lnTo>
                <a:lnTo>
                  <a:pt x="177" y="510"/>
                </a:lnTo>
                <a:lnTo>
                  <a:pt x="174" y="517"/>
                </a:lnTo>
                <a:lnTo>
                  <a:pt x="167" y="519"/>
                </a:lnTo>
                <a:lnTo>
                  <a:pt x="165" y="522"/>
                </a:lnTo>
                <a:lnTo>
                  <a:pt x="162" y="524"/>
                </a:lnTo>
                <a:lnTo>
                  <a:pt x="159" y="527"/>
                </a:lnTo>
                <a:lnTo>
                  <a:pt x="154" y="532"/>
                </a:lnTo>
                <a:lnTo>
                  <a:pt x="152" y="537"/>
                </a:lnTo>
                <a:lnTo>
                  <a:pt x="152" y="544"/>
                </a:lnTo>
                <a:lnTo>
                  <a:pt x="155" y="552"/>
                </a:lnTo>
                <a:lnTo>
                  <a:pt x="157" y="561"/>
                </a:lnTo>
                <a:lnTo>
                  <a:pt x="162" y="564"/>
                </a:lnTo>
                <a:lnTo>
                  <a:pt x="165" y="564"/>
                </a:lnTo>
                <a:lnTo>
                  <a:pt x="170" y="569"/>
                </a:lnTo>
                <a:lnTo>
                  <a:pt x="174" y="573"/>
                </a:lnTo>
                <a:lnTo>
                  <a:pt x="174" y="574"/>
                </a:lnTo>
                <a:lnTo>
                  <a:pt x="174" y="589"/>
                </a:lnTo>
                <a:lnTo>
                  <a:pt x="157" y="594"/>
                </a:lnTo>
                <a:lnTo>
                  <a:pt x="155" y="596"/>
                </a:lnTo>
                <a:lnTo>
                  <a:pt x="154" y="601"/>
                </a:lnTo>
                <a:lnTo>
                  <a:pt x="154" y="606"/>
                </a:lnTo>
                <a:lnTo>
                  <a:pt x="157" y="608"/>
                </a:lnTo>
                <a:lnTo>
                  <a:pt x="162" y="610"/>
                </a:lnTo>
                <a:lnTo>
                  <a:pt x="167" y="611"/>
                </a:lnTo>
                <a:lnTo>
                  <a:pt x="170" y="613"/>
                </a:lnTo>
                <a:lnTo>
                  <a:pt x="174" y="615"/>
                </a:lnTo>
                <a:lnTo>
                  <a:pt x="170" y="621"/>
                </a:lnTo>
                <a:lnTo>
                  <a:pt x="182" y="635"/>
                </a:lnTo>
                <a:lnTo>
                  <a:pt x="182" y="637"/>
                </a:lnTo>
                <a:lnTo>
                  <a:pt x="184" y="642"/>
                </a:lnTo>
                <a:lnTo>
                  <a:pt x="186" y="649"/>
                </a:lnTo>
                <a:lnTo>
                  <a:pt x="187" y="654"/>
                </a:lnTo>
                <a:lnTo>
                  <a:pt x="191" y="660"/>
                </a:lnTo>
                <a:lnTo>
                  <a:pt x="196" y="667"/>
                </a:lnTo>
                <a:lnTo>
                  <a:pt x="208" y="670"/>
                </a:lnTo>
                <a:lnTo>
                  <a:pt x="216" y="672"/>
                </a:lnTo>
                <a:lnTo>
                  <a:pt x="224" y="670"/>
                </a:lnTo>
                <a:lnTo>
                  <a:pt x="233" y="665"/>
                </a:lnTo>
                <a:lnTo>
                  <a:pt x="241" y="660"/>
                </a:lnTo>
                <a:lnTo>
                  <a:pt x="243" y="655"/>
                </a:lnTo>
                <a:lnTo>
                  <a:pt x="245" y="655"/>
                </a:lnTo>
                <a:lnTo>
                  <a:pt x="248" y="665"/>
                </a:lnTo>
                <a:lnTo>
                  <a:pt x="248" y="677"/>
                </a:lnTo>
                <a:lnTo>
                  <a:pt x="246" y="687"/>
                </a:lnTo>
                <a:lnTo>
                  <a:pt x="243" y="696"/>
                </a:lnTo>
                <a:lnTo>
                  <a:pt x="240" y="706"/>
                </a:lnTo>
                <a:lnTo>
                  <a:pt x="236" y="713"/>
                </a:lnTo>
                <a:lnTo>
                  <a:pt x="235" y="714"/>
                </a:lnTo>
                <a:lnTo>
                  <a:pt x="240" y="730"/>
                </a:lnTo>
                <a:lnTo>
                  <a:pt x="213" y="752"/>
                </a:lnTo>
                <a:lnTo>
                  <a:pt x="211" y="753"/>
                </a:lnTo>
                <a:lnTo>
                  <a:pt x="211" y="758"/>
                </a:lnTo>
                <a:lnTo>
                  <a:pt x="214" y="760"/>
                </a:lnTo>
                <a:lnTo>
                  <a:pt x="224" y="758"/>
                </a:lnTo>
                <a:lnTo>
                  <a:pt x="231" y="755"/>
                </a:lnTo>
                <a:lnTo>
                  <a:pt x="240" y="753"/>
                </a:lnTo>
                <a:lnTo>
                  <a:pt x="246" y="748"/>
                </a:lnTo>
                <a:lnTo>
                  <a:pt x="253" y="745"/>
                </a:lnTo>
                <a:lnTo>
                  <a:pt x="258" y="743"/>
                </a:lnTo>
                <a:lnTo>
                  <a:pt x="262" y="743"/>
                </a:lnTo>
                <a:lnTo>
                  <a:pt x="267" y="743"/>
                </a:lnTo>
                <a:lnTo>
                  <a:pt x="267" y="748"/>
                </a:lnTo>
                <a:lnTo>
                  <a:pt x="270" y="753"/>
                </a:lnTo>
                <a:lnTo>
                  <a:pt x="273" y="755"/>
                </a:lnTo>
                <a:lnTo>
                  <a:pt x="277" y="755"/>
                </a:lnTo>
                <a:lnTo>
                  <a:pt x="280" y="753"/>
                </a:lnTo>
                <a:lnTo>
                  <a:pt x="289" y="752"/>
                </a:lnTo>
                <a:lnTo>
                  <a:pt x="292" y="750"/>
                </a:lnTo>
                <a:lnTo>
                  <a:pt x="294" y="753"/>
                </a:lnTo>
                <a:lnTo>
                  <a:pt x="295" y="758"/>
                </a:lnTo>
                <a:lnTo>
                  <a:pt x="299" y="768"/>
                </a:lnTo>
                <a:lnTo>
                  <a:pt x="300" y="775"/>
                </a:lnTo>
                <a:lnTo>
                  <a:pt x="304" y="780"/>
                </a:lnTo>
                <a:lnTo>
                  <a:pt x="309" y="784"/>
                </a:lnTo>
                <a:lnTo>
                  <a:pt x="314" y="789"/>
                </a:lnTo>
                <a:lnTo>
                  <a:pt x="321" y="795"/>
                </a:lnTo>
                <a:lnTo>
                  <a:pt x="324" y="795"/>
                </a:lnTo>
                <a:lnTo>
                  <a:pt x="327" y="794"/>
                </a:lnTo>
                <a:lnTo>
                  <a:pt x="329" y="792"/>
                </a:lnTo>
                <a:lnTo>
                  <a:pt x="331" y="789"/>
                </a:lnTo>
                <a:lnTo>
                  <a:pt x="331" y="785"/>
                </a:lnTo>
                <a:lnTo>
                  <a:pt x="329" y="780"/>
                </a:lnTo>
                <a:lnTo>
                  <a:pt x="326" y="773"/>
                </a:lnTo>
                <a:lnTo>
                  <a:pt x="326" y="765"/>
                </a:lnTo>
                <a:lnTo>
                  <a:pt x="331" y="758"/>
                </a:lnTo>
                <a:lnTo>
                  <a:pt x="336" y="753"/>
                </a:lnTo>
                <a:lnTo>
                  <a:pt x="343" y="748"/>
                </a:lnTo>
                <a:lnTo>
                  <a:pt x="346" y="746"/>
                </a:lnTo>
                <a:lnTo>
                  <a:pt x="344" y="748"/>
                </a:lnTo>
                <a:lnTo>
                  <a:pt x="341" y="755"/>
                </a:lnTo>
                <a:lnTo>
                  <a:pt x="341" y="763"/>
                </a:lnTo>
                <a:lnTo>
                  <a:pt x="341" y="770"/>
                </a:lnTo>
                <a:lnTo>
                  <a:pt x="344" y="773"/>
                </a:lnTo>
                <a:lnTo>
                  <a:pt x="348" y="773"/>
                </a:lnTo>
                <a:lnTo>
                  <a:pt x="354" y="772"/>
                </a:lnTo>
                <a:lnTo>
                  <a:pt x="359" y="770"/>
                </a:lnTo>
                <a:lnTo>
                  <a:pt x="366" y="768"/>
                </a:lnTo>
                <a:lnTo>
                  <a:pt x="371" y="765"/>
                </a:lnTo>
                <a:lnTo>
                  <a:pt x="376" y="763"/>
                </a:lnTo>
                <a:lnTo>
                  <a:pt x="381" y="763"/>
                </a:lnTo>
                <a:lnTo>
                  <a:pt x="381" y="768"/>
                </a:lnTo>
                <a:lnTo>
                  <a:pt x="381" y="770"/>
                </a:lnTo>
                <a:lnTo>
                  <a:pt x="380" y="773"/>
                </a:lnTo>
                <a:lnTo>
                  <a:pt x="378" y="775"/>
                </a:lnTo>
                <a:lnTo>
                  <a:pt x="361" y="785"/>
                </a:lnTo>
                <a:lnTo>
                  <a:pt x="361" y="787"/>
                </a:lnTo>
                <a:lnTo>
                  <a:pt x="359" y="789"/>
                </a:lnTo>
                <a:lnTo>
                  <a:pt x="359" y="794"/>
                </a:lnTo>
                <a:lnTo>
                  <a:pt x="359" y="800"/>
                </a:lnTo>
                <a:lnTo>
                  <a:pt x="361" y="806"/>
                </a:lnTo>
                <a:lnTo>
                  <a:pt x="359" y="809"/>
                </a:lnTo>
                <a:lnTo>
                  <a:pt x="359" y="811"/>
                </a:lnTo>
                <a:lnTo>
                  <a:pt x="358" y="811"/>
                </a:lnTo>
                <a:lnTo>
                  <a:pt x="356" y="814"/>
                </a:lnTo>
                <a:lnTo>
                  <a:pt x="353" y="814"/>
                </a:lnTo>
                <a:lnTo>
                  <a:pt x="351" y="817"/>
                </a:lnTo>
                <a:lnTo>
                  <a:pt x="348" y="822"/>
                </a:lnTo>
                <a:lnTo>
                  <a:pt x="348" y="826"/>
                </a:lnTo>
                <a:lnTo>
                  <a:pt x="346" y="836"/>
                </a:lnTo>
                <a:lnTo>
                  <a:pt x="344" y="844"/>
                </a:lnTo>
                <a:lnTo>
                  <a:pt x="343" y="848"/>
                </a:lnTo>
                <a:lnTo>
                  <a:pt x="319" y="851"/>
                </a:lnTo>
                <a:lnTo>
                  <a:pt x="317" y="853"/>
                </a:lnTo>
                <a:lnTo>
                  <a:pt x="314" y="856"/>
                </a:lnTo>
                <a:lnTo>
                  <a:pt x="309" y="861"/>
                </a:lnTo>
                <a:lnTo>
                  <a:pt x="305" y="865"/>
                </a:lnTo>
                <a:lnTo>
                  <a:pt x="302" y="866"/>
                </a:lnTo>
                <a:lnTo>
                  <a:pt x="300" y="866"/>
                </a:lnTo>
                <a:lnTo>
                  <a:pt x="295" y="868"/>
                </a:lnTo>
                <a:lnTo>
                  <a:pt x="294" y="868"/>
                </a:lnTo>
                <a:lnTo>
                  <a:pt x="277" y="880"/>
                </a:lnTo>
                <a:lnTo>
                  <a:pt x="277" y="882"/>
                </a:lnTo>
                <a:lnTo>
                  <a:pt x="277" y="883"/>
                </a:lnTo>
                <a:lnTo>
                  <a:pt x="277" y="888"/>
                </a:lnTo>
                <a:lnTo>
                  <a:pt x="275" y="895"/>
                </a:lnTo>
                <a:lnTo>
                  <a:pt x="273" y="897"/>
                </a:lnTo>
                <a:lnTo>
                  <a:pt x="270" y="900"/>
                </a:lnTo>
                <a:lnTo>
                  <a:pt x="267" y="903"/>
                </a:lnTo>
                <a:lnTo>
                  <a:pt x="262" y="903"/>
                </a:lnTo>
                <a:lnTo>
                  <a:pt x="256" y="903"/>
                </a:lnTo>
                <a:lnTo>
                  <a:pt x="251" y="902"/>
                </a:lnTo>
                <a:lnTo>
                  <a:pt x="246" y="898"/>
                </a:lnTo>
                <a:lnTo>
                  <a:pt x="243" y="898"/>
                </a:lnTo>
                <a:lnTo>
                  <a:pt x="240" y="900"/>
                </a:lnTo>
                <a:lnTo>
                  <a:pt x="233" y="903"/>
                </a:lnTo>
                <a:lnTo>
                  <a:pt x="229" y="907"/>
                </a:lnTo>
                <a:lnTo>
                  <a:pt x="229" y="909"/>
                </a:lnTo>
                <a:lnTo>
                  <a:pt x="219" y="917"/>
                </a:lnTo>
                <a:lnTo>
                  <a:pt x="162" y="929"/>
                </a:lnTo>
                <a:lnTo>
                  <a:pt x="162" y="934"/>
                </a:lnTo>
                <a:lnTo>
                  <a:pt x="162" y="939"/>
                </a:lnTo>
                <a:lnTo>
                  <a:pt x="162" y="941"/>
                </a:lnTo>
                <a:lnTo>
                  <a:pt x="162" y="942"/>
                </a:lnTo>
                <a:lnTo>
                  <a:pt x="164" y="947"/>
                </a:lnTo>
                <a:lnTo>
                  <a:pt x="164" y="949"/>
                </a:lnTo>
                <a:lnTo>
                  <a:pt x="162" y="949"/>
                </a:lnTo>
                <a:lnTo>
                  <a:pt x="155" y="949"/>
                </a:lnTo>
                <a:lnTo>
                  <a:pt x="152" y="947"/>
                </a:lnTo>
                <a:lnTo>
                  <a:pt x="148" y="947"/>
                </a:lnTo>
                <a:lnTo>
                  <a:pt x="147" y="954"/>
                </a:lnTo>
                <a:lnTo>
                  <a:pt x="135" y="949"/>
                </a:lnTo>
                <a:lnTo>
                  <a:pt x="140" y="941"/>
                </a:lnTo>
                <a:lnTo>
                  <a:pt x="123" y="939"/>
                </a:lnTo>
                <a:lnTo>
                  <a:pt x="120" y="941"/>
                </a:lnTo>
                <a:lnTo>
                  <a:pt x="115" y="941"/>
                </a:lnTo>
                <a:lnTo>
                  <a:pt x="106" y="944"/>
                </a:lnTo>
                <a:lnTo>
                  <a:pt x="101" y="949"/>
                </a:lnTo>
                <a:lnTo>
                  <a:pt x="96" y="954"/>
                </a:lnTo>
                <a:lnTo>
                  <a:pt x="93" y="956"/>
                </a:lnTo>
                <a:lnTo>
                  <a:pt x="86" y="959"/>
                </a:lnTo>
                <a:lnTo>
                  <a:pt x="81" y="964"/>
                </a:lnTo>
                <a:lnTo>
                  <a:pt x="76" y="968"/>
                </a:lnTo>
                <a:lnTo>
                  <a:pt x="74" y="971"/>
                </a:lnTo>
                <a:lnTo>
                  <a:pt x="74" y="974"/>
                </a:lnTo>
                <a:lnTo>
                  <a:pt x="76" y="974"/>
                </a:lnTo>
                <a:lnTo>
                  <a:pt x="73" y="974"/>
                </a:lnTo>
                <a:lnTo>
                  <a:pt x="69" y="976"/>
                </a:lnTo>
                <a:lnTo>
                  <a:pt x="62" y="976"/>
                </a:lnTo>
                <a:lnTo>
                  <a:pt x="57" y="976"/>
                </a:lnTo>
                <a:lnTo>
                  <a:pt x="56" y="978"/>
                </a:lnTo>
                <a:lnTo>
                  <a:pt x="51" y="979"/>
                </a:lnTo>
                <a:lnTo>
                  <a:pt x="44" y="979"/>
                </a:lnTo>
                <a:lnTo>
                  <a:pt x="39" y="983"/>
                </a:lnTo>
                <a:lnTo>
                  <a:pt x="32" y="985"/>
                </a:lnTo>
                <a:lnTo>
                  <a:pt x="27" y="988"/>
                </a:lnTo>
                <a:lnTo>
                  <a:pt x="22" y="988"/>
                </a:lnTo>
                <a:lnTo>
                  <a:pt x="19" y="990"/>
                </a:lnTo>
                <a:lnTo>
                  <a:pt x="12" y="995"/>
                </a:lnTo>
                <a:lnTo>
                  <a:pt x="3" y="1000"/>
                </a:lnTo>
                <a:lnTo>
                  <a:pt x="0" y="1003"/>
                </a:lnTo>
                <a:lnTo>
                  <a:pt x="2" y="1006"/>
                </a:lnTo>
                <a:lnTo>
                  <a:pt x="7" y="1008"/>
                </a:lnTo>
                <a:lnTo>
                  <a:pt x="12" y="1008"/>
                </a:lnTo>
                <a:lnTo>
                  <a:pt x="13" y="1008"/>
                </a:lnTo>
                <a:lnTo>
                  <a:pt x="15" y="1008"/>
                </a:lnTo>
                <a:lnTo>
                  <a:pt x="22" y="1006"/>
                </a:lnTo>
                <a:lnTo>
                  <a:pt x="27" y="1003"/>
                </a:lnTo>
                <a:lnTo>
                  <a:pt x="29" y="1003"/>
                </a:lnTo>
                <a:lnTo>
                  <a:pt x="30" y="1006"/>
                </a:lnTo>
                <a:lnTo>
                  <a:pt x="35" y="1008"/>
                </a:lnTo>
                <a:lnTo>
                  <a:pt x="39" y="1008"/>
                </a:lnTo>
                <a:lnTo>
                  <a:pt x="42" y="1008"/>
                </a:lnTo>
                <a:lnTo>
                  <a:pt x="54" y="995"/>
                </a:lnTo>
                <a:lnTo>
                  <a:pt x="59" y="1006"/>
                </a:lnTo>
                <a:lnTo>
                  <a:pt x="78" y="1001"/>
                </a:lnTo>
                <a:lnTo>
                  <a:pt x="96" y="985"/>
                </a:lnTo>
                <a:lnTo>
                  <a:pt x="115" y="971"/>
                </a:lnTo>
                <a:lnTo>
                  <a:pt x="111" y="983"/>
                </a:lnTo>
                <a:lnTo>
                  <a:pt x="103" y="993"/>
                </a:lnTo>
                <a:lnTo>
                  <a:pt x="110" y="995"/>
                </a:lnTo>
                <a:lnTo>
                  <a:pt x="118" y="993"/>
                </a:lnTo>
                <a:lnTo>
                  <a:pt x="123" y="990"/>
                </a:lnTo>
                <a:lnTo>
                  <a:pt x="130" y="986"/>
                </a:lnTo>
                <a:lnTo>
                  <a:pt x="137" y="979"/>
                </a:lnTo>
                <a:lnTo>
                  <a:pt x="140" y="976"/>
                </a:lnTo>
                <a:lnTo>
                  <a:pt x="143" y="976"/>
                </a:lnTo>
                <a:lnTo>
                  <a:pt x="165" y="976"/>
                </a:lnTo>
                <a:lnTo>
                  <a:pt x="165" y="974"/>
                </a:lnTo>
                <a:lnTo>
                  <a:pt x="167" y="969"/>
                </a:lnTo>
                <a:lnTo>
                  <a:pt x="169" y="964"/>
                </a:lnTo>
                <a:lnTo>
                  <a:pt x="170" y="959"/>
                </a:lnTo>
                <a:lnTo>
                  <a:pt x="175" y="957"/>
                </a:lnTo>
                <a:lnTo>
                  <a:pt x="179" y="959"/>
                </a:lnTo>
                <a:lnTo>
                  <a:pt x="182" y="963"/>
                </a:lnTo>
                <a:lnTo>
                  <a:pt x="182" y="964"/>
                </a:lnTo>
                <a:lnTo>
                  <a:pt x="184" y="974"/>
                </a:lnTo>
                <a:lnTo>
                  <a:pt x="196" y="974"/>
                </a:lnTo>
                <a:lnTo>
                  <a:pt x="197" y="969"/>
                </a:lnTo>
                <a:lnTo>
                  <a:pt x="199" y="964"/>
                </a:lnTo>
                <a:lnTo>
                  <a:pt x="202" y="963"/>
                </a:lnTo>
                <a:lnTo>
                  <a:pt x="206" y="963"/>
                </a:lnTo>
                <a:lnTo>
                  <a:pt x="209" y="961"/>
                </a:lnTo>
                <a:lnTo>
                  <a:pt x="216" y="959"/>
                </a:lnTo>
                <a:lnTo>
                  <a:pt x="223" y="959"/>
                </a:lnTo>
                <a:lnTo>
                  <a:pt x="229" y="956"/>
                </a:lnTo>
                <a:lnTo>
                  <a:pt x="238" y="954"/>
                </a:lnTo>
                <a:lnTo>
                  <a:pt x="243" y="954"/>
                </a:lnTo>
                <a:lnTo>
                  <a:pt x="246" y="952"/>
                </a:lnTo>
                <a:lnTo>
                  <a:pt x="253" y="949"/>
                </a:lnTo>
                <a:lnTo>
                  <a:pt x="258" y="952"/>
                </a:lnTo>
                <a:lnTo>
                  <a:pt x="263" y="954"/>
                </a:lnTo>
                <a:lnTo>
                  <a:pt x="267" y="954"/>
                </a:lnTo>
                <a:lnTo>
                  <a:pt x="272" y="952"/>
                </a:lnTo>
                <a:lnTo>
                  <a:pt x="275" y="949"/>
                </a:lnTo>
                <a:lnTo>
                  <a:pt x="277" y="946"/>
                </a:lnTo>
                <a:lnTo>
                  <a:pt x="275" y="942"/>
                </a:lnTo>
                <a:lnTo>
                  <a:pt x="272" y="941"/>
                </a:lnTo>
                <a:lnTo>
                  <a:pt x="268" y="939"/>
                </a:lnTo>
                <a:lnTo>
                  <a:pt x="267" y="936"/>
                </a:lnTo>
                <a:lnTo>
                  <a:pt x="272" y="932"/>
                </a:lnTo>
                <a:lnTo>
                  <a:pt x="280" y="930"/>
                </a:lnTo>
                <a:lnTo>
                  <a:pt x="289" y="929"/>
                </a:lnTo>
                <a:lnTo>
                  <a:pt x="299" y="930"/>
                </a:lnTo>
                <a:lnTo>
                  <a:pt x="304" y="932"/>
                </a:lnTo>
                <a:lnTo>
                  <a:pt x="309" y="932"/>
                </a:lnTo>
                <a:lnTo>
                  <a:pt x="314" y="932"/>
                </a:lnTo>
                <a:lnTo>
                  <a:pt x="316" y="929"/>
                </a:lnTo>
                <a:lnTo>
                  <a:pt x="314" y="925"/>
                </a:lnTo>
                <a:lnTo>
                  <a:pt x="309" y="920"/>
                </a:lnTo>
                <a:lnTo>
                  <a:pt x="304" y="919"/>
                </a:lnTo>
                <a:lnTo>
                  <a:pt x="302" y="917"/>
                </a:lnTo>
                <a:lnTo>
                  <a:pt x="332" y="910"/>
                </a:lnTo>
                <a:lnTo>
                  <a:pt x="332" y="909"/>
                </a:lnTo>
                <a:lnTo>
                  <a:pt x="334" y="907"/>
                </a:lnTo>
                <a:lnTo>
                  <a:pt x="336" y="903"/>
                </a:lnTo>
                <a:lnTo>
                  <a:pt x="336" y="898"/>
                </a:lnTo>
                <a:lnTo>
                  <a:pt x="341" y="898"/>
                </a:lnTo>
                <a:lnTo>
                  <a:pt x="348" y="898"/>
                </a:lnTo>
                <a:lnTo>
                  <a:pt x="354" y="898"/>
                </a:lnTo>
                <a:lnTo>
                  <a:pt x="359" y="898"/>
                </a:lnTo>
                <a:lnTo>
                  <a:pt x="364" y="895"/>
                </a:lnTo>
                <a:lnTo>
                  <a:pt x="368" y="888"/>
                </a:lnTo>
                <a:lnTo>
                  <a:pt x="373" y="885"/>
                </a:lnTo>
                <a:lnTo>
                  <a:pt x="375" y="883"/>
                </a:lnTo>
                <a:lnTo>
                  <a:pt x="395" y="882"/>
                </a:lnTo>
                <a:lnTo>
                  <a:pt x="397" y="876"/>
                </a:lnTo>
                <a:lnTo>
                  <a:pt x="402" y="866"/>
                </a:lnTo>
                <a:lnTo>
                  <a:pt x="408" y="856"/>
                </a:lnTo>
                <a:lnTo>
                  <a:pt x="415" y="849"/>
                </a:lnTo>
                <a:lnTo>
                  <a:pt x="417" y="848"/>
                </a:lnTo>
                <a:lnTo>
                  <a:pt x="424" y="846"/>
                </a:lnTo>
                <a:lnTo>
                  <a:pt x="432" y="844"/>
                </a:lnTo>
                <a:lnTo>
                  <a:pt x="440" y="841"/>
                </a:lnTo>
                <a:lnTo>
                  <a:pt x="449" y="839"/>
                </a:lnTo>
                <a:lnTo>
                  <a:pt x="456" y="838"/>
                </a:lnTo>
                <a:lnTo>
                  <a:pt x="461" y="836"/>
                </a:lnTo>
                <a:lnTo>
                  <a:pt x="466" y="836"/>
                </a:lnTo>
                <a:lnTo>
                  <a:pt x="471" y="829"/>
                </a:lnTo>
                <a:lnTo>
                  <a:pt x="474" y="821"/>
                </a:lnTo>
                <a:lnTo>
                  <a:pt x="478" y="814"/>
                </a:lnTo>
                <a:lnTo>
                  <a:pt x="486" y="802"/>
                </a:lnTo>
                <a:lnTo>
                  <a:pt x="494" y="794"/>
                </a:lnTo>
                <a:lnTo>
                  <a:pt x="500" y="787"/>
                </a:lnTo>
                <a:lnTo>
                  <a:pt x="503" y="785"/>
                </a:lnTo>
                <a:lnTo>
                  <a:pt x="503" y="762"/>
                </a:lnTo>
                <a:lnTo>
                  <a:pt x="503" y="760"/>
                </a:lnTo>
                <a:lnTo>
                  <a:pt x="500" y="755"/>
                </a:lnTo>
                <a:lnTo>
                  <a:pt x="494" y="753"/>
                </a:lnTo>
                <a:lnTo>
                  <a:pt x="486" y="750"/>
                </a:lnTo>
                <a:lnTo>
                  <a:pt x="484" y="748"/>
                </a:lnTo>
                <a:lnTo>
                  <a:pt x="479" y="745"/>
                </a:lnTo>
                <a:lnTo>
                  <a:pt x="481" y="741"/>
                </a:lnTo>
                <a:lnTo>
                  <a:pt x="484" y="736"/>
                </a:lnTo>
                <a:lnTo>
                  <a:pt x="491" y="730"/>
                </a:lnTo>
                <a:lnTo>
                  <a:pt x="500" y="724"/>
                </a:lnTo>
                <a:lnTo>
                  <a:pt x="508" y="721"/>
                </a:lnTo>
                <a:lnTo>
                  <a:pt x="513" y="716"/>
                </a:lnTo>
                <a:lnTo>
                  <a:pt x="516" y="711"/>
                </a:lnTo>
                <a:lnTo>
                  <a:pt x="520" y="706"/>
                </a:lnTo>
                <a:lnTo>
                  <a:pt x="523" y="701"/>
                </a:lnTo>
                <a:lnTo>
                  <a:pt x="525" y="696"/>
                </a:lnTo>
                <a:lnTo>
                  <a:pt x="527" y="689"/>
                </a:lnTo>
                <a:lnTo>
                  <a:pt x="530" y="681"/>
                </a:lnTo>
                <a:lnTo>
                  <a:pt x="533" y="670"/>
                </a:lnTo>
                <a:lnTo>
                  <a:pt x="543" y="665"/>
                </a:lnTo>
                <a:lnTo>
                  <a:pt x="554" y="659"/>
                </a:lnTo>
                <a:lnTo>
                  <a:pt x="562" y="650"/>
                </a:lnTo>
                <a:lnTo>
                  <a:pt x="567" y="642"/>
                </a:lnTo>
                <a:lnTo>
                  <a:pt x="574" y="637"/>
                </a:lnTo>
                <a:lnTo>
                  <a:pt x="577" y="633"/>
                </a:lnTo>
                <a:lnTo>
                  <a:pt x="581" y="633"/>
                </a:lnTo>
                <a:lnTo>
                  <a:pt x="591" y="630"/>
                </a:lnTo>
                <a:lnTo>
                  <a:pt x="597" y="627"/>
                </a:lnTo>
                <a:lnTo>
                  <a:pt x="604" y="625"/>
                </a:lnTo>
                <a:lnTo>
                  <a:pt x="613" y="625"/>
                </a:lnTo>
                <a:lnTo>
                  <a:pt x="616" y="623"/>
                </a:lnTo>
                <a:lnTo>
                  <a:pt x="618" y="623"/>
                </a:lnTo>
                <a:lnTo>
                  <a:pt x="616" y="625"/>
                </a:lnTo>
                <a:lnTo>
                  <a:pt x="616" y="627"/>
                </a:lnTo>
                <a:lnTo>
                  <a:pt x="613" y="632"/>
                </a:lnTo>
                <a:lnTo>
                  <a:pt x="613" y="633"/>
                </a:lnTo>
                <a:lnTo>
                  <a:pt x="613" y="637"/>
                </a:lnTo>
                <a:lnTo>
                  <a:pt x="618" y="640"/>
                </a:lnTo>
                <a:lnTo>
                  <a:pt x="624" y="645"/>
                </a:lnTo>
                <a:lnTo>
                  <a:pt x="626" y="649"/>
                </a:lnTo>
                <a:lnTo>
                  <a:pt x="624" y="650"/>
                </a:lnTo>
                <a:lnTo>
                  <a:pt x="618" y="650"/>
                </a:lnTo>
                <a:lnTo>
                  <a:pt x="613" y="650"/>
                </a:lnTo>
                <a:lnTo>
                  <a:pt x="611" y="650"/>
                </a:lnTo>
                <a:lnTo>
                  <a:pt x="592" y="662"/>
                </a:lnTo>
                <a:lnTo>
                  <a:pt x="581" y="659"/>
                </a:lnTo>
                <a:lnTo>
                  <a:pt x="579" y="659"/>
                </a:lnTo>
                <a:lnTo>
                  <a:pt x="577" y="660"/>
                </a:lnTo>
                <a:lnTo>
                  <a:pt x="575" y="662"/>
                </a:lnTo>
                <a:lnTo>
                  <a:pt x="574" y="669"/>
                </a:lnTo>
                <a:lnTo>
                  <a:pt x="570" y="672"/>
                </a:lnTo>
                <a:lnTo>
                  <a:pt x="567" y="677"/>
                </a:lnTo>
                <a:lnTo>
                  <a:pt x="567" y="679"/>
                </a:lnTo>
                <a:lnTo>
                  <a:pt x="565" y="679"/>
                </a:lnTo>
                <a:lnTo>
                  <a:pt x="564" y="681"/>
                </a:lnTo>
                <a:lnTo>
                  <a:pt x="559" y="684"/>
                </a:lnTo>
                <a:lnTo>
                  <a:pt x="559" y="689"/>
                </a:lnTo>
                <a:lnTo>
                  <a:pt x="559" y="697"/>
                </a:lnTo>
                <a:lnTo>
                  <a:pt x="554" y="711"/>
                </a:lnTo>
                <a:lnTo>
                  <a:pt x="554" y="723"/>
                </a:lnTo>
                <a:lnTo>
                  <a:pt x="554" y="731"/>
                </a:lnTo>
                <a:lnTo>
                  <a:pt x="559" y="733"/>
                </a:lnTo>
                <a:lnTo>
                  <a:pt x="565" y="733"/>
                </a:lnTo>
                <a:lnTo>
                  <a:pt x="567" y="731"/>
                </a:lnTo>
                <a:lnTo>
                  <a:pt x="569" y="731"/>
                </a:lnTo>
                <a:lnTo>
                  <a:pt x="567" y="743"/>
                </a:lnTo>
                <a:lnTo>
                  <a:pt x="552" y="748"/>
                </a:lnTo>
                <a:lnTo>
                  <a:pt x="552" y="752"/>
                </a:lnTo>
                <a:lnTo>
                  <a:pt x="552" y="757"/>
                </a:lnTo>
                <a:lnTo>
                  <a:pt x="554" y="763"/>
                </a:lnTo>
                <a:lnTo>
                  <a:pt x="559" y="763"/>
                </a:lnTo>
                <a:lnTo>
                  <a:pt x="562" y="763"/>
                </a:lnTo>
                <a:lnTo>
                  <a:pt x="567" y="763"/>
                </a:lnTo>
                <a:lnTo>
                  <a:pt x="572" y="760"/>
                </a:lnTo>
                <a:lnTo>
                  <a:pt x="579" y="758"/>
                </a:lnTo>
                <a:lnTo>
                  <a:pt x="584" y="755"/>
                </a:lnTo>
                <a:lnTo>
                  <a:pt x="589" y="753"/>
                </a:lnTo>
                <a:lnTo>
                  <a:pt x="592" y="753"/>
                </a:lnTo>
                <a:lnTo>
                  <a:pt x="592" y="752"/>
                </a:lnTo>
                <a:lnTo>
                  <a:pt x="596" y="741"/>
                </a:lnTo>
                <a:lnTo>
                  <a:pt x="604" y="743"/>
                </a:lnTo>
                <a:lnTo>
                  <a:pt x="619" y="709"/>
                </a:lnTo>
                <a:lnTo>
                  <a:pt x="631" y="714"/>
                </a:lnTo>
                <a:lnTo>
                  <a:pt x="646" y="716"/>
                </a:lnTo>
                <a:lnTo>
                  <a:pt x="658" y="711"/>
                </a:lnTo>
                <a:lnTo>
                  <a:pt x="658" y="708"/>
                </a:lnTo>
                <a:lnTo>
                  <a:pt x="656" y="699"/>
                </a:lnTo>
                <a:lnTo>
                  <a:pt x="656" y="692"/>
                </a:lnTo>
                <a:lnTo>
                  <a:pt x="656" y="687"/>
                </a:lnTo>
                <a:lnTo>
                  <a:pt x="660" y="684"/>
                </a:lnTo>
                <a:lnTo>
                  <a:pt x="662" y="679"/>
                </a:lnTo>
                <a:lnTo>
                  <a:pt x="665" y="676"/>
                </a:lnTo>
                <a:lnTo>
                  <a:pt x="667" y="676"/>
                </a:lnTo>
                <a:lnTo>
                  <a:pt x="667" y="672"/>
                </a:lnTo>
                <a:lnTo>
                  <a:pt x="667" y="670"/>
                </a:lnTo>
                <a:lnTo>
                  <a:pt x="665" y="667"/>
                </a:lnTo>
                <a:lnTo>
                  <a:pt x="662" y="665"/>
                </a:lnTo>
                <a:lnTo>
                  <a:pt x="660" y="667"/>
                </a:lnTo>
                <a:lnTo>
                  <a:pt x="656" y="669"/>
                </a:lnTo>
                <a:lnTo>
                  <a:pt x="655" y="670"/>
                </a:lnTo>
                <a:lnTo>
                  <a:pt x="653" y="670"/>
                </a:lnTo>
                <a:lnTo>
                  <a:pt x="653" y="662"/>
                </a:lnTo>
                <a:lnTo>
                  <a:pt x="665" y="642"/>
                </a:lnTo>
                <a:lnTo>
                  <a:pt x="682" y="638"/>
                </a:lnTo>
                <a:lnTo>
                  <a:pt x="702" y="640"/>
                </a:lnTo>
                <a:lnTo>
                  <a:pt x="705" y="637"/>
                </a:lnTo>
                <a:lnTo>
                  <a:pt x="707" y="633"/>
                </a:lnTo>
                <a:lnTo>
                  <a:pt x="714" y="632"/>
                </a:lnTo>
                <a:lnTo>
                  <a:pt x="717" y="635"/>
                </a:lnTo>
                <a:lnTo>
                  <a:pt x="719" y="643"/>
                </a:lnTo>
                <a:lnTo>
                  <a:pt x="717" y="650"/>
                </a:lnTo>
                <a:lnTo>
                  <a:pt x="716" y="659"/>
                </a:lnTo>
                <a:lnTo>
                  <a:pt x="716" y="660"/>
                </a:lnTo>
                <a:lnTo>
                  <a:pt x="731" y="672"/>
                </a:lnTo>
                <a:lnTo>
                  <a:pt x="763" y="681"/>
                </a:lnTo>
                <a:lnTo>
                  <a:pt x="764" y="684"/>
                </a:lnTo>
                <a:lnTo>
                  <a:pt x="766" y="694"/>
                </a:lnTo>
                <a:lnTo>
                  <a:pt x="771" y="704"/>
                </a:lnTo>
                <a:lnTo>
                  <a:pt x="775" y="709"/>
                </a:lnTo>
                <a:lnTo>
                  <a:pt x="778" y="709"/>
                </a:lnTo>
                <a:lnTo>
                  <a:pt x="783" y="709"/>
                </a:lnTo>
                <a:lnTo>
                  <a:pt x="790" y="711"/>
                </a:lnTo>
                <a:lnTo>
                  <a:pt x="797" y="711"/>
                </a:lnTo>
                <a:lnTo>
                  <a:pt x="803" y="711"/>
                </a:lnTo>
                <a:lnTo>
                  <a:pt x="810" y="713"/>
                </a:lnTo>
                <a:lnTo>
                  <a:pt x="813" y="713"/>
                </a:lnTo>
                <a:lnTo>
                  <a:pt x="815" y="713"/>
                </a:lnTo>
                <a:lnTo>
                  <a:pt x="840" y="696"/>
                </a:lnTo>
                <a:lnTo>
                  <a:pt x="844" y="699"/>
                </a:lnTo>
                <a:lnTo>
                  <a:pt x="849" y="708"/>
                </a:lnTo>
                <a:lnTo>
                  <a:pt x="857" y="714"/>
                </a:lnTo>
                <a:lnTo>
                  <a:pt x="864" y="718"/>
                </a:lnTo>
                <a:lnTo>
                  <a:pt x="867" y="718"/>
                </a:lnTo>
                <a:lnTo>
                  <a:pt x="871" y="718"/>
                </a:lnTo>
                <a:lnTo>
                  <a:pt x="878" y="721"/>
                </a:lnTo>
                <a:lnTo>
                  <a:pt x="884" y="721"/>
                </a:lnTo>
                <a:lnTo>
                  <a:pt x="891" y="721"/>
                </a:lnTo>
                <a:lnTo>
                  <a:pt x="894" y="721"/>
                </a:lnTo>
                <a:lnTo>
                  <a:pt x="900" y="721"/>
                </a:lnTo>
                <a:lnTo>
                  <a:pt x="903" y="721"/>
                </a:lnTo>
                <a:lnTo>
                  <a:pt x="906" y="716"/>
                </a:lnTo>
                <a:lnTo>
                  <a:pt x="913" y="711"/>
                </a:lnTo>
                <a:lnTo>
                  <a:pt x="916" y="709"/>
                </a:lnTo>
                <a:lnTo>
                  <a:pt x="923" y="708"/>
                </a:lnTo>
                <a:lnTo>
                  <a:pt x="930" y="708"/>
                </a:lnTo>
                <a:lnTo>
                  <a:pt x="937" y="711"/>
                </a:lnTo>
                <a:lnTo>
                  <a:pt x="937" y="714"/>
                </a:lnTo>
                <a:lnTo>
                  <a:pt x="933" y="718"/>
                </a:lnTo>
                <a:lnTo>
                  <a:pt x="932" y="718"/>
                </a:lnTo>
                <a:lnTo>
                  <a:pt x="930" y="721"/>
                </a:lnTo>
                <a:lnTo>
                  <a:pt x="928" y="721"/>
                </a:lnTo>
                <a:lnTo>
                  <a:pt x="921" y="718"/>
                </a:lnTo>
                <a:lnTo>
                  <a:pt x="921" y="721"/>
                </a:lnTo>
                <a:lnTo>
                  <a:pt x="921" y="726"/>
                </a:lnTo>
                <a:lnTo>
                  <a:pt x="921" y="731"/>
                </a:lnTo>
                <a:lnTo>
                  <a:pt x="923" y="735"/>
                </a:lnTo>
                <a:lnTo>
                  <a:pt x="925" y="736"/>
                </a:lnTo>
                <a:lnTo>
                  <a:pt x="932" y="740"/>
                </a:lnTo>
                <a:lnTo>
                  <a:pt x="937" y="743"/>
                </a:lnTo>
                <a:lnTo>
                  <a:pt x="942" y="743"/>
                </a:lnTo>
                <a:lnTo>
                  <a:pt x="948" y="746"/>
                </a:lnTo>
                <a:lnTo>
                  <a:pt x="952" y="753"/>
                </a:lnTo>
                <a:lnTo>
                  <a:pt x="955" y="758"/>
                </a:lnTo>
                <a:lnTo>
                  <a:pt x="957" y="763"/>
                </a:lnTo>
                <a:lnTo>
                  <a:pt x="959" y="768"/>
                </a:lnTo>
                <a:lnTo>
                  <a:pt x="962" y="770"/>
                </a:lnTo>
                <a:lnTo>
                  <a:pt x="965" y="773"/>
                </a:lnTo>
                <a:lnTo>
                  <a:pt x="970" y="779"/>
                </a:lnTo>
                <a:lnTo>
                  <a:pt x="975" y="784"/>
                </a:lnTo>
                <a:lnTo>
                  <a:pt x="984" y="789"/>
                </a:lnTo>
                <a:lnTo>
                  <a:pt x="991" y="792"/>
                </a:lnTo>
                <a:lnTo>
                  <a:pt x="996" y="797"/>
                </a:lnTo>
                <a:lnTo>
                  <a:pt x="1002" y="802"/>
                </a:lnTo>
                <a:lnTo>
                  <a:pt x="1009" y="806"/>
                </a:lnTo>
                <a:lnTo>
                  <a:pt x="1018" y="809"/>
                </a:lnTo>
                <a:lnTo>
                  <a:pt x="1024" y="814"/>
                </a:lnTo>
                <a:lnTo>
                  <a:pt x="1031" y="816"/>
                </a:lnTo>
                <a:lnTo>
                  <a:pt x="1040" y="817"/>
                </a:lnTo>
                <a:lnTo>
                  <a:pt x="1043" y="817"/>
                </a:lnTo>
                <a:lnTo>
                  <a:pt x="1048" y="817"/>
                </a:lnTo>
                <a:lnTo>
                  <a:pt x="1051" y="811"/>
                </a:lnTo>
                <a:lnTo>
                  <a:pt x="1051" y="802"/>
                </a:lnTo>
                <a:lnTo>
                  <a:pt x="1048" y="795"/>
                </a:lnTo>
                <a:lnTo>
                  <a:pt x="1046" y="792"/>
                </a:lnTo>
                <a:lnTo>
                  <a:pt x="1068" y="807"/>
                </a:lnTo>
                <a:lnTo>
                  <a:pt x="1070" y="807"/>
                </a:lnTo>
                <a:lnTo>
                  <a:pt x="1073" y="807"/>
                </a:lnTo>
                <a:lnTo>
                  <a:pt x="1075" y="807"/>
                </a:lnTo>
                <a:lnTo>
                  <a:pt x="1077" y="802"/>
                </a:lnTo>
                <a:lnTo>
                  <a:pt x="1072" y="795"/>
                </a:lnTo>
                <a:lnTo>
                  <a:pt x="1065" y="785"/>
                </a:lnTo>
                <a:lnTo>
                  <a:pt x="1056" y="777"/>
                </a:lnTo>
                <a:lnTo>
                  <a:pt x="1055" y="770"/>
                </a:lnTo>
                <a:lnTo>
                  <a:pt x="1060" y="770"/>
                </a:lnTo>
                <a:lnTo>
                  <a:pt x="1068" y="775"/>
                </a:lnTo>
                <a:lnTo>
                  <a:pt x="1075" y="782"/>
                </a:lnTo>
                <a:lnTo>
                  <a:pt x="1078" y="789"/>
                </a:lnTo>
                <a:lnTo>
                  <a:pt x="1080" y="794"/>
                </a:lnTo>
                <a:lnTo>
                  <a:pt x="1083" y="800"/>
                </a:lnTo>
                <a:lnTo>
                  <a:pt x="1090" y="807"/>
                </a:lnTo>
                <a:lnTo>
                  <a:pt x="1102" y="811"/>
                </a:lnTo>
                <a:lnTo>
                  <a:pt x="1114" y="814"/>
                </a:lnTo>
                <a:lnTo>
                  <a:pt x="1117" y="814"/>
                </a:lnTo>
                <a:lnTo>
                  <a:pt x="1121" y="814"/>
                </a:lnTo>
                <a:lnTo>
                  <a:pt x="1124" y="833"/>
                </a:lnTo>
                <a:lnTo>
                  <a:pt x="1121" y="841"/>
                </a:lnTo>
                <a:lnTo>
                  <a:pt x="1124" y="843"/>
                </a:lnTo>
                <a:lnTo>
                  <a:pt x="1127" y="848"/>
                </a:lnTo>
                <a:lnTo>
                  <a:pt x="1134" y="851"/>
                </a:lnTo>
                <a:lnTo>
                  <a:pt x="1137" y="856"/>
                </a:lnTo>
                <a:lnTo>
                  <a:pt x="1143" y="860"/>
                </a:lnTo>
                <a:lnTo>
                  <a:pt x="1148" y="861"/>
                </a:lnTo>
                <a:lnTo>
                  <a:pt x="1149" y="861"/>
                </a:lnTo>
                <a:lnTo>
                  <a:pt x="1153" y="861"/>
                </a:lnTo>
                <a:lnTo>
                  <a:pt x="1156" y="861"/>
                </a:lnTo>
                <a:lnTo>
                  <a:pt x="1161" y="861"/>
                </a:lnTo>
                <a:lnTo>
                  <a:pt x="1168" y="866"/>
                </a:lnTo>
                <a:lnTo>
                  <a:pt x="1176" y="873"/>
                </a:lnTo>
                <a:lnTo>
                  <a:pt x="1183" y="878"/>
                </a:lnTo>
                <a:lnTo>
                  <a:pt x="1190" y="885"/>
                </a:lnTo>
                <a:lnTo>
                  <a:pt x="1195" y="890"/>
                </a:lnTo>
                <a:lnTo>
                  <a:pt x="1197" y="895"/>
                </a:lnTo>
                <a:lnTo>
                  <a:pt x="1202" y="898"/>
                </a:lnTo>
                <a:lnTo>
                  <a:pt x="1207" y="907"/>
                </a:lnTo>
                <a:lnTo>
                  <a:pt x="1208" y="912"/>
                </a:lnTo>
                <a:lnTo>
                  <a:pt x="1212" y="917"/>
                </a:lnTo>
                <a:lnTo>
                  <a:pt x="1213" y="922"/>
                </a:lnTo>
                <a:lnTo>
                  <a:pt x="1217" y="929"/>
                </a:lnTo>
                <a:lnTo>
                  <a:pt x="1220" y="929"/>
                </a:lnTo>
                <a:lnTo>
                  <a:pt x="1222" y="920"/>
                </a:lnTo>
                <a:lnTo>
                  <a:pt x="1224" y="915"/>
                </a:lnTo>
                <a:lnTo>
                  <a:pt x="1225" y="910"/>
                </a:lnTo>
                <a:lnTo>
                  <a:pt x="1229" y="909"/>
                </a:lnTo>
                <a:lnTo>
                  <a:pt x="1235" y="910"/>
                </a:lnTo>
                <a:lnTo>
                  <a:pt x="1242" y="912"/>
                </a:lnTo>
                <a:lnTo>
                  <a:pt x="1247" y="915"/>
                </a:lnTo>
                <a:lnTo>
                  <a:pt x="1251" y="920"/>
                </a:lnTo>
                <a:lnTo>
                  <a:pt x="1252" y="930"/>
                </a:lnTo>
                <a:lnTo>
                  <a:pt x="1257" y="949"/>
                </a:lnTo>
                <a:lnTo>
                  <a:pt x="1261" y="964"/>
                </a:lnTo>
                <a:lnTo>
                  <a:pt x="1261" y="971"/>
                </a:lnTo>
                <a:lnTo>
                  <a:pt x="1279" y="974"/>
                </a:lnTo>
                <a:lnTo>
                  <a:pt x="1281" y="969"/>
                </a:lnTo>
                <a:lnTo>
                  <a:pt x="1284" y="957"/>
                </a:lnTo>
                <a:lnTo>
                  <a:pt x="1288" y="944"/>
                </a:lnTo>
                <a:lnTo>
                  <a:pt x="1288" y="934"/>
                </a:lnTo>
                <a:lnTo>
                  <a:pt x="1283" y="920"/>
                </a:lnTo>
                <a:lnTo>
                  <a:pt x="1272" y="903"/>
                </a:lnTo>
                <a:lnTo>
                  <a:pt x="1261" y="887"/>
                </a:lnTo>
                <a:lnTo>
                  <a:pt x="1257" y="880"/>
                </a:lnTo>
                <a:lnTo>
                  <a:pt x="1252" y="880"/>
                </a:lnTo>
                <a:lnTo>
                  <a:pt x="1242" y="880"/>
                </a:lnTo>
                <a:lnTo>
                  <a:pt x="1230" y="878"/>
                </a:lnTo>
                <a:lnTo>
                  <a:pt x="1224" y="876"/>
                </a:lnTo>
                <a:lnTo>
                  <a:pt x="1218" y="871"/>
                </a:lnTo>
                <a:lnTo>
                  <a:pt x="1213" y="865"/>
                </a:lnTo>
                <a:lnTo>
                  <a:pt x="1207" y="856"/>
                </a:lnTo>
                <a:lnTo>
                  <a:pt x="1197" y="846"/>
                </a:lnTo>
                <a:lnTo>
                  <a:pt x="1190" y="836"/>
                </a:lnTo>
                <a:lnTo>
                  <a:pt x="1183" y="827"/>
                </a:lnTo>
                <a:lnTo>
                  <a:pt x="1178" y="822"/>
                </a:lnTo>
                <a:lnTo>
                  <a:pt x="1175" y="819"/>
                </a:lnTo>
                <a:lnTo>
                  <a:pt x="1170" y="817"/>
                </a:lnTo>
                <a:lnTo>
                  <a:pt x="1164" y="814"/>
                </a:lnTo>
                <a:lnTo>
                  <a:pt x="1158" y="806"/>
                </a:lnTo>
                <a:lnTo>
                  <a:pt x="1149" y="795"/>
                </a:lnTo>
                <a:lnTo>
                  <a:pt x="1141" y="789"/>
                </a:lnTo>
                <a:lnTo>
                  <a:pt x="1134" y="779"/>
                </a:lnTo>
                <a:lnTo>
                  <a:pt x="1129" y="773"/>
                </a:lnTo>
                <a:lnTo>
                  <a:pt x="1126" y="768"/>
                </a:lnTo>
                <a:lnTo>
                  <a:pt x="1124" y="763"/>
                </a:lnTo>
                <a:lnTo>
                  <a:pt x="1119" y="758"/>
                </a:lnTo>
                <a:lnTo>
                  <a:pt x="1112" y="752"/>
                </a:lnTo>
                <a:lnTo>
                  <a:pt x="1104" y="743"/>
                </a:lnTo>
                <a:lnTo>
                  <a:pt x="1095" y="735"/>
                </a:lnTo>
                <a:lnTo>
                  <a:pt x="1089" y="728"/>
                </a:lnTo>
                <a:lnTo>
                  <a:pt x="1083" y="723"/>
                </a:lnTo>
                <a:lnTo>
                  <a:pt x="1080" y="721"/>
                </a:lnTo>
                <a:lnTo>
                  <a:pt x="1073" y="718"/>
                </a:lnTo>
                <a:lnTo>
                  <a:pt x="1065" y="706"/>
                </a:lnTo>
                <a:lnTo>
                  <a:pt x="1055" y="694"/>
                </a:lnTo>
                <a:lnTo>
                  <a:pt x="1051" y="689"/>
                </a:lnTo>
                <a:lnTo>
                  <a:pt x="1013" y="730"/>
                </a:lnTo>
                <a:lnTo>
                  <a:pt x="1016" y="736"/>
                </a:lnTo>
                <a:lnTo>
                  <a:pt x="1001" y="746"/>
                </a:lnTo>
                <a:lnTo>
                  <a:pt x="979" y="721"/>
                </a:lnTo>
                <a:lnTo>
                  <a:pt x="964" y="701"/>
                </a:lnTo>
                <a:lnTo>
                  <a:pt x="959" y="701"/>
                </a:lnTo>
                <a:lnTo>
                  <a:pt x="950" y="701"/>
                </a:lnTo>
                <a:lnTo>
                  <a:pt x="942" y="699"/>
                </a:lnTo>
                <a:lnTo>
                  <a:pt x="938" y="696"/>
                </a:lnTo>
                <a:lnTo>
                  <a:pt x="938" y="689"/>
                </a:lnTo>
                <a:lnTo>
                  <a:pt x="938" y="681"/>
                </a:lnTo>
                <a:lnTo>
                  <a:pt x="937" y="672"/>
                </a:lnTo>
                <a:lnTo>
                  <a:pt x="930" y="670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114" name="Freeform 96"/>
          <p:cNvSpPr>
            <a:spLocks/>
          </p:cNvSpPr>
          <p:nvPr/>
        </p:nvSpPr>
        <p:spPr bwMode="auto">
          <a:xfrm>
            <a:off x="3322109" y="5188094"/>
            <a:ext cx="202363" cy="130938"/>
          </a:xfrm>
          <a:custGeom>
            <a:avLst/>
            <a:gdLst>
              <a:gd name="T0" fmla="*/ 2147483647 w 204"/>
              <a:gd name="T1" fmla="*/ 2147483647 h 131"/>
              <a:gd name="T2" fmla="*/ 2147483647 w 204"/>
              <a:gd name="T3" fmla="*/ 2147483647 h 131"/>
              <a:gd name="T4" fmla="*/ 2147483647 w 204"/>
              <a:gd name="T5" fmla="*/ 2147483647 h 131"/>
              <a:gd name="T6" fmla="*/ 2147483647 w 204"/>
              <a:gd name="T7" fmla="*/ 2147483647 h 131"/>
              <a:gd name="T8" fmla="*/ 2147483647 w 204"/>
              <a:gd name="T9" fmla="*/ 2147483647 h 131"/>
              <a:gd name="T10" fmla="*/ 2147483647 w 204"/>
              <a:gd name="T11" fmla="*/ 2147483647 h 131"/>
              <a:gd name="T12" fmla="*/ 2147483647 w 204"/>
              <a:gd name="T13" fmla="*/ 2147483647 h 131"/>
              <a:gd name="T14" fmla="*/ 2147483647 w 204"/>
              <a:gd name="T15" fmla="*/ 2147483647 h 131"/>
              <a:gd name="T16" fmla="*/ 2147483647 w 204"/>
              <a:gd name="T17" fmla="*/ 0 h 131"/>
              <a:gd name="T18" fmla="*/ 2147483647 w 204"/>
              <a:gd name="T19" fmla="*/ 0 h 131"/>
              <a:gd name="T20" fmla="*/ 0 w 204"/>
              <a:gd name="T21" fmla="*/ 2147483647 h 131"/>
              <a:gd name="T22" fmla="*/ 2147483647 w 204"/>
              <a:gd name="T23" fmla="*/ 2147483647 h 131"/>
              <a:gd name="T24" fmla="*/ 2147483647 w 204"/>
              <a:gd name="T25" fmla="*/ 2147483647 h 131"/>
              <a:gd name="T26" fmla="*/ 2147483647 w 204"/>
              <a:gd name="T27" fmla="*/ 2147483647 h 131"/>
              <a:gd name="T28" fmla="*/ 2147483647 w 204"/>
              <a:gd name="T29" fmla="*/ 2147483647 h 131"/>
              <a:gd name="T30" fmla="*/ 2147483647 w 204"/>
              <a:gd name="T31" fmla="*/ 2147483647 h 131"/>
              <a:gd name="T32" fmla="*/ 2147483647 w 204"/>
              <a:gd name="T33" fmla="*/ 2147483647 h 131"/>
              <a:gd name="T34" fmla="*/ 2147483647 w 204"/>
              <a:gd name="T35" fmla="*/ 2147483647 h 131"/>
              <a:gd name="T36" fmla="*/ 2147483647 w 204"/>
              <a:gd name="T37" fmla="*/ 2147483647 h 1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4"/>
              <a:gd name="T58" fmla="*/ 0 h 131"/>
              <a:gd name="T59" fmla="*/ 204 w 204"/>
              <a:gd name="T60" fmla="*/ 131 h 13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4" h="131">
                <a:moveTo>
                  <a:pt x="204" y="88"/>
                </a:moveTo>
                <a:lnTo>
                  <a:pt x="204" y="61"/>
                </a:lnTo>
                <a:lnTo>
                  <a:pt x="167" y="50"/>
                </a:lnTo>
                <a:lnTo>
                  <a:pt x="160" y="34"/>
                </a:lnTo>
                <a:lnTo>
                  <a:pt x="143" y="34"/>
                </a:lnTo>
                <a:lnTo>
                  <a:pt x="129" y="12"/>
                </a:lnTo>
                <a:lnTo>
                  <a:pt x="89" y="12"/>
                </a:lnTo>
                <a:lnTo>
                  <a:pt x="60" y="34"/>
                </a:lnTo>
                <a:lnTo>
                  <a:pt x="37" y="0"/>
                </a:lnTo>
                <a:lnTo>
                  <a:pt x="18" y="0"/>
                </a:lnTo>
                <a:lnTo>
                  <a:pt x="0" y="18"/>
                </a:lnTo>
                <a:lnTo>
                  <a:pt x="11" y="50"/>
                </a:lnTo>
                <a:lnTo>
                  <a:pt x="45" y="72"/>
                </a:lnTo>
                <a:lnTo>
                  <a:pt x="70" y="98"/>
                </a:lnTo>
                <a:lnTo>
                  <a:pt x="64" y="113"/>
                </a:lnTo>
                <a:lnTo>
                  <a:pt x="108" y="131"/>
                </a:lnTo>
                <a:lnTo>
                  <a:pt x="141" y="110"/>
                </a:lnTo>
                <a:lnTo>
                  <a:pt x="180" y="110"/>
                </a:lnTo>
                <a:lnTo>
                  <a:pt x="204" y="88"/>
                </a:lnTo>
                <a:close/>
              </a:path>
            </a:pathLst>
          </a:custGeom>
          <a:solidFill>
            <a:srgbClr val="353535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115" name="Freeform 99"/>
          <p:cNvSpPr>
            <a:spLocks/>
          </p:cNvSpPr>
          <p:nvPr/>
        </p:nvSpPr>
        <p:spPr bwMode="auto">
          <a:xfrm>
            <a:off x="3157442" y="5122625"/>
            <a:ext cx="162684" cy="57533"/>
          </a:xfrm>
          <a:custGeom>
            <a:avLst/>
            <a:gdLst>
              <a:gd name="T0" fmla="*/ 2147483647 w 164"/>
              <a:gd name="T1" fmla="*/ 2147483647 h 57"/>
              <a:gd name="T2" fmla="*/ 2147483647 w 164"/>
              <a:gd name="T3" fmla="*/ 2147483647 h 57"/>
              <a:gd name="T4" fmla="*/ 2147483647 w 164"/>
              <a:gd name="T5" fmla="*/ 2147483647 h 57"/>
              <a:gd name="T6" fmla="*/ 2147483647 w 164"/>
              <a:gd name="T7" fmla="*/ 0 h 57"/>
              <a:gd name="T8" fmla="*/ 0 w 164"/>
              <a:gd name="T9" fmla="*/ 2147483647 h 57"/>
              <a:gd name="T10" fmla="*/ 0 w 164"/>
              <a:gd name="T11" fmla="*/ 2147483647 h 57"/>
              <a:gd name="T12" fmla="*/ 2147483647 w 164"/>
              <a:gd name="T13" fmla="*/ 2147483647 h 57"/>
              <a:gd name="T14" fmla="*/ 2147483647 w 164"/>
              <a:gd name="T15" fmla="*/ 2147483647 h 57"/>
              <a:gd name="T16" fmla="*/ 2147483647 w 164"/>
              <a:gd name="T17" fmla="*/ 2147483647 h 57"/>
              <a:gd name="T18" fmla="*/ 2147483647 w 164"/>
              <a:gd name="T19" fmla="*/ 2147483647 h 57"/>
              <a:gd name="T20" fmla="*/ 2147483647 w 164"/>
              <a:gd name="T21" fmla="*/ 2147483647 h 57"/>
              <a:gd name="T22" fmla="*/ 2147483647 w 164"/>
              <a:gd name="T23" fmla="*/ 2147483647 h 5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4"/>
              <a:gd name="T37" fmla="*/ 0 h 57"/>
              <a:gd name="T38" fmla="*/ 164 w 164"/>
              <a:gd name="T39" fmla="*/ 57 h 5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4" h="57">
                <a:moveTo>
                  <a:pt x="164" y="24"/>
                </a:moveTo>
                <a:lnTo>
                  <a:pt x="149" y="10"/>
                </a:lnTo>
                <a:lnTo>
                  <a:pt x="108" y="24"/>
                </a:lnTo>
                <a:lnTo>
                  <a:pt x="12" y="0"/>
                </a:lnTo>
                <a:lnTo>
                  <a:pt x="0" y="29"/>
                </a:lnTo>
                <a:lnTo>
                  <a:pt x="0" y="44"/>
                </a:lnTo>
                <a:lnTo>
                  <a:pt x="44" y="47"/>
                </a:lnTo>
                <a:lnTo>
                  <a:pt x="70" y="37"/>
                </a:lnTo>
                <a:lnTo>
                  <a:pt x="90" y="57"/>
                </a:lnTo>
                <a:lnTo>
                  <a:pt x="127" y="57"/>
                </a:lnTo>
                <a:lnTo>
                  <a:pt x="149" y="44"/>
                </a:lnTo>
                <a:lnTo>
                  <a:pt x="164" y="24"/>
                </a:lnTo>
                <a:close/>
              </a:path>
            </a:pathLst>
          </a:custGeom>
          <a:solidFill>
            <a:srgbClr val="353535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116" name="Freeform 100"/>
          <p:cNvSpPr>
            <a:spLocks/>
          </p:cNvSpPr>
          <p:nvPr/>
        </p:nvSpPr>
        <p:spPr bwMode="auto">
          <a:xfrm>
            <a:off x="2889607" y="4995655"/>
            <a:ext cx="172605" cy="126970"/>
          </a:xfrm>
          <a:custGeom>
            <a:avLst/>
            <a:gdLst>
              <a:gd name="T0" fmla="*/ 2147483647 w 174"/>
              <a:gd name="T1" fmla="*/ 2147483647 h 128"/>
              <a:gd name="T2" fmla="*/ 2147483647 w 174"/>
              <a:gd name="T3" fmla="*/ 2147483647 h 128"/>
              <a:gd name="T4" fmla="*/ 2147483647 w 174"/>
              <a:gd name="T5" fmla="*/ 2147483647 h 128"/>
              <a:gd name="T6" fmla="*/ 2147483647 w 174"/>
              <a:gd name="T7" fmla="*/ 2147483647 h 128"/>
              <a:gd name="T8" fmla="*/ 2147483647 w 174"/>
              <a:gd name="T9" fmla="*/ 2147483647 h 128"/>
              <a:gd name="T10" fmla="*/ 2147483647 w 174"/>
              <a:gd name="T11" fmla="*/ 2147483647 h 128"/>
              <a:gd name="T12" fmla="*/ 2147483647 w 174"/>
              <a:gd name="T13" fmla="*/ 2147483647 h 128"/>
              <a:gd name="T14" fmla="*/ 2147483647 w 174"/>
              <a:gd name="T15" fmla="*/ 0 h 128"/>
              <a:gd name="T16" fmla="*/ 2147483647 w 174"/>
              <a:gd name="T17" fmla="*/ 0 h 128"/>
              <a:gd name="T18" fmla="*/ 2147483647 w 174"/>
              <a:gd name="T19" fmla="*/ 2147483647 h 128"/>
              <a:gd name="T20" fmla="*/ 0 w 174"/>
              <a:gd name="T21" fmla="*/ 2147483647 h 128"/>
              <a:gd name="T22" fmla="*/ 2147483647 w 174"/>
              <a:gd name="T23" fmla="*/ 2147483647 h 128"/>
              <a:gd name="T24" fmla="*/ 2147483647 w 174"/>
              <a:gd name="T25" fmla="*/ 2147483647 h 128"/>
              <a:gd name="T26" fmla="*/ 2147483647 w 174"/>
              <a:gd name="T27" fmla="*/ 2147483647 h 128"/>
              <a:gd name="T28" fmla="*/ 2147483647 w 174"/>
              <a:gd name="T29" fmla="*/ 2147483647 h 128"/>
              <a:gd name="T30" fmla="*/ 2147483647 w 174"/>
              <a:gd name="T31" fmla="*/ 2147483647 h 128"/>
              <a:gd name="T32" fmla="*/ 2147483647 w 174"/>
              <a:gd name="T33" fmla="*/ 2147483647 h 128"/>
              <a:gd name="T34" fmla="*/ 2147483647 w 174"/>
              <a:gd name="T35" fmla="*/ 2147483647 h 128"/>
              <a:gd name="T36" fmla="*/ 2147483647 w 174"/>
              <a:gd name="T37" fmla="*/ 2147483647 h 12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4"/>
              <a:gd name="T58" fmla="*/ 0 h 128"/>
              <a:gd name="T59" fmla="*/ 174 w 174"/>
              <a:gd name="T60" fmla="*/ 128 h 12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4" h="128">
                <a:moveTo>
                  <a:pt x="171" y="114"/>
                </a:moveTo>
                <a:lnTo>
                  <a:pt x="174" y="101"/>
                </a:lnTo>
                <a:lnTo>
                  <a:pt x="156" y="96"/>
                </a:lnTo>
                <a:lnTo>
                  <a:pt x="156" y="64"/>
                </a:lnTo>
                <a:lnTo>
                  <a:pt x="137" y="77"/>
                </a:lnTo>
                <a:lnTo>
                  <a:pt x="119" y="45"/>
                </a:lnTo>
                <a:lnTo>
                  <a:pt x="132" y="45"/>
                </a:lnTo>
                <a:lnTo>
                  <a:pt x="95" y="0"/>
                </a:lnTo>
                <a:lnTo>
                  <a:pt x="73" y="0"/>
                </a:lnTo>
                <a:lnTo>
                  <a:pt x="51" y="35"/>
                </a:lnTo>
                <a:lnTo>
                  <a:pt x="0" y="35"/>
                </a:lnTo>
                <a:lnTo>
                  <a:pt x="19" y="82"/>
                </a:lnTo>
                <a:lnTo>
                  <a:pt x="39" y="119"/>
                </a:lnTo>
                <a:lnTo>
                  <a:pt x="88" y="119"/>
                </a:lnTo>
                <a:lnTo>
                  <a:pt x="78" y="101"/>
                </a:lnTo>
                <a:lnTo>
                  <a:pt x="103" y="101"/>
                </a:lnTo>
                <a:lnTo>
                  <a:pt x="115" y="106"/>
                </a:lnTo>
                <a:lnTo>
                  <a:pt x="129" y="128"/>
                </a:lnTo>
                <a:lnTo>
                  <a:pt x="171" y="114"/>
                </a:lnTo>
                <a:close/>
              </a:path>
            </a:pathLst>
          </a:custGeom>
          <a:solidFill>
            <a:srgbClr val="353535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sp>
        <p:nvSpPr>
          <p:cNvPr id="2117" name="Freeform 101"/>
          <p:cNvSpPr>
            <a:spLocks/>
          </p:cNvSpPr>
          <p:nvPr/>
        </p:nvSpPr>
        <p:spPr bwMode="auto">
          <a:xfrm>
            <a:off x="2597967" y="4858767"/>
            <a:ext cx="138877" cy="115066"/>
          </a:xfrm>
          <a:custGeom>
            <a:avLst/>
            <a:gdLst>
              <a:gd name="T0" fmla="*/ 2147483647 w 140"/>
              <a:gd name="T1" fmla="*/ 2147483647 h 117"/>
              <a:gd name="T2" fmla="*/ 2147483647 w 140"/>
              <a:gd name="T3" fmla="*/ 2147483647 h 117"/>
              <a:gd name="T4" fmla="*/ 2147483647 w 140"/>
              <a:gd name="T5" fmla="*/ 2147483647 h 117"/>
              <a:gd name="T6" fmla="*/ 2147483647 w 140"/>
              <a:gd name="T7" fmla="*/ 2147483647 h 117"/>
              <a:gd name="T8" fmla="*/ 2147483647 w 140"/>
              <a:gd name="T9" fmla="*/ 2147483647 h 117"/>
              <a:gd name="T10" fmla="*/ 2147483647 w 140"/>
              <a:gd name="T11" fmla="*/ 2147483647 h 117"/>
              <a:gd name="T12" fmla="*/ 2147483647 w 140"/>
              <a:gd name="T13" fmla="*/ 0 h 117"/>
              <a:gd name="T14" fmla="*/ 2147483647 w 140"/>
              <a:gd name="T15" fmla="*/ 0 h 117"/>
              <a:gd name="T16" fmla="*/ 2147483647 w 140"/>
              <a:gd name="T17" fmla="*/ 2147483647 h 117"/>
              <a:gd name="T18" fmla="*/ 2147483647 w 140"/>
              <a:gd name="T19" fmla="*/ 2147483647 h 117"/>
              <a:gd name="T20" fmla="*/ 0 w 140"/>
              <a:gd name="T21" fmla="*/ 2147483647 h 117"/>
              <a:gd name="T22" fmla="*/ 0 w 140"/>
              <a:gd name="T23" fmla="*/ 2147483647 h 117"/>
              <a:gd name="T24" fmla="*/ 2147483647 w 140"/>
              <a:gd name="T25" fmla="*/ 2147483647 h 117"/>
              <a:gd name="T26" fmla="*/ 2147483647 w 140"/>
              <a:gd name="T27" fmla="*/ 2147483647 h 117"/>
              <a:gd name="T28" fmla="*/ 2147483647 w 140"/>
              <a:gd name="T29" fmla="*/ 2147483647 h 117"/>
              <a:gd name="T30" fmla="*/ 2147483647 w 140"/>
              <a:gd name="T31" fmla="*/ 2147483647 h 1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0"/>
              <a:gd name="T49" fmla="*/ 0 h 117"/>
              <a:gd name="T50" fmla="*/ 140 w 140"/>
              <a:gd name="T51" fmla="*/ 117 h 1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0" h="117">
                <a:moveTo>
                  <a:pt x="96" y="101"/>
                </a:moveTo>
                <a:lnTo>
                  <a:pt x="106" y="90"/>
                </a:lnTo>
                <a:lnTo>
                  <a:pt x="113" y="80"/>
                </a:lnTo>
                <a:lnTo>
                  <a:pt x="113" y="58"/>
                </a:lnTo>
                <a:lnTo>
                  <a:pt x="140" y="42"/>
                </a:lnTo>
                <a:lnTo>
                  <a:pt x="140" y="20"/>
                </a:lnTo>
                <a:lnTo>
                  <a:pt x="125" y="0"/>
                </a:lnTo>
                <a:lnTo>
                  <a:pt x="84" y="0"/>
                </a:lnTo>
                <a:lnTo>
                  <a:pt x="64" y="4"/>
                </a:lnTo>
                <a:lnTo>
                  <a:pt x="17" y="22"/>
                </a:lnTo>
                <a:lnTo>
                  <a:pt x="0" y="51"/>
                </a:lnTo>
                <a:lnTo>
                  <a:pt x="0" y="85"/>
                </a:lnTo>
                <a:lnTo>
                  <a:pt x="47" y="90"/>
                </a:lnTo>
                <a:lnTo>
                  <a:pt x="60" y="117"/>
                </a:lnTo>
                <a:lnTo>
                  <a:pt x="84" y="107"/>
                </a:lnTo>
                <a:lnTo>
                  <a:pt x="96" y="101"/>
                </a:lnTo>
                <a:close/>
              </a:path>
            </a:pathLst>
          </a:custGeom>
          <a:solidFill>
            <a:srgbClr val="353535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b="1"/>
          </a:p>
        </p:txBody>
      </p:sp>
      <p:grpSp>
        <p:nvGrpSpPr>
          <p:cNvPr id="2118" name="Group 112"/>
          <p:cNvGrpSpPr>
            <a:grpSpLocks/>
          </p:cNvGrpSpPr>
          <p:nvPr/>
        </p:nvGrpSpPr>
        <p:grpSpPr bwMode="auto">
          <a:xfrm>
            <a:off x="2590031" y="4848847"/>
            <a:ext cx="1255842" cy="930450"/>
            <a:chOff x="1929" y="2756"/>
            <a:chExt cx="633" cy="469"/>
          </a:xfrm>
        </p:grpSpPr>
        <p:sp>
          <p:nvSpPr>
            <p:cNvPr id="2171" name="Freeform 103"/>
            <p:cNvSpPr>
              <a:spLocks/>
            </p:cNvSpPr>
            <p:nvPr/>
          </p:nvSpPr>
          <p:spPr bwMode="auto">
            <a:xfrm>
              <a:off x="2389" y="3041"/>
              <a:ext cx="173" cy="184"/>
            </a:xfrm>
            <a:custGeom>
              <a:avLst/>
              <a:gdLst>
                <a:gd name="T0" fmla="*/ 1 w 346"/>
                <a:gd name="T1" fmla="*/ 1 h 368"/>
                <a:gd name="T2" fmla="*/ 1 w 346"/>
                <a:gd name="T3" fmla="*/ 1 h 368"/>
                <a:gd name="T4" fmla="*/ 1 w 346"/>
                <a:gd name="T5" fmla="*/ 1 h 368"/>
                <a:gd name="T6" fmla="*/ 1 w 346"/>
                <a:gd name="T7" fmla="*/ 1 h 368"/>
                <a:gd name="T8" fmla="*/ 1 w 346"/>
                <a:gd name="T9" fmla="*/ 1 h 368"/>
                <a:gd name="T10" fmla="*/ 1 w 346"/>
                <a:gd name="T11" fmla="*/ 1 h 368"/>
                <a:gd name="T12" fmla="*/ 1 w 346"/>
                <a:gd name="T13" fmla="*/ 1 h 368"/>
                <a:gd name="T14" fmla="*/ 1 w 346"/>
                <a:gd name="T15" fmla="*/ 1 h 368"/>
                <a:gd name="T16" fmla="*/ 1 w 346"/>
                <a:gd name="T17" fmla="*/ 1 h 368"/>
                <a:gd name="T18" fmla="*/ 1 w 346"/>
                <a:gd name="T19" fmla="*/ 1 h 368"/>
                <a:gd name="T20" fmla="*/ 1 w 346"/>
                <a:gd name="T21" fmla="*/ 1 h 368"/>
                <a:gd name="T22" fmla="*/ 1 w 346"/>
                <a:gd name="T23" fmla="*/ 1 h 368"/>
                <a:gd name="T24" fmla="*/ 1 w 346"/>
                <a:gd name="T25" fmla="*/ 1 h 368"/>
                <a:gd name="T26" fmla="*/ 1 w 346"/>
                <a:gd name="T27" fmla="*/ 1 h 368"/>
                <a:gd name="T28" fmla="*/ 1 w 346"/>
                <a:gd name="T29" fmla="*/ 1 h 368"/>
                <a:gd name="T30" fmla="*/ 1 w 346"/>
                <a:gd name="T31" fmla="*/ 1 h 368"/>
                <a:gd name="T32" fmla="*/ 1 w 346"/>
                <a:gd name="T33" fmla="*/ 1 h 368"/>
                <a:gd name="T34" fmla="*/ 1 w 346"/>
                <a:gd name="T35" fmla="*/ 1 h 368"/>
                <a:gd name="T36" fmla="*/ 1 w 346"/>
                <a:gd name="T37" fmla="*/ 1 h 368"/>
                <a:gd name="T38" fmla="*/ 1 w 346"/>
                <a:gd name="T39" fmla="*/ 0 h 368"/>
                <a:gd name="T40" fmla="*/ 1 w 346"/>
                <a:gd name="T41" fmla="*/ 1 h 368"/>
                <a:gd name="T42" fmla="*/ 1 w 346"/>
                <a:gd name="T43" fmla="*/ 1 h 368"/>
                <a:gd name="T44" fmla="*/ 1 w 346"/>
                <a:gd name="T45" fmla="*/ 1 h 368"/>
                <a:gd name="T46" fmla="*/ 1 w 346"/>
                <a:gd name="T47" fmla="*/ 1 h 368"/>
                <a:gd name="T48" fmla="*/ 1 w 346"/>
                <a:gd name="T49" fmla="*/ 1 h 368"/>
                <a:gd name="T50" fmla="*/ 1 w 346"/>
                <a:gd name="T51" fmla="*/ 1 h 368"/>
                <a:gd name="T52" fmla="*/ 1 w 346"/>
                <a:gd name="T53" fmla="*/ 1 h 368"/>
                <a:gd name="T54" fmla="*/ 0 w 346"/>
                <a:gd name="T55" fmla="*/ 1 h 368"/>
                <a:gd name="T56" fmla="*/ 1 w 346"/>
                <a:gd name="T57" fmla="*/ 1 h 368"/>
                <a:gd name="T58" fmla="*/ 1 w 346"/>
                <a:gd name="T59" fmla="*/ 1 h 368"/>
                <a:gd name="T60" fmla="*/ 1 w 346"/>
                <a:gd name="T61" fmla="*/ 1 h 368"/>
                <a:gd name="T62" fmla="*/ 1 w 346"/>
                <a:gd name="T63" fmla="*/ 1 h 368"/>
                <a:gd name="T64" fmla="*/ 1 w 346"/>
                <a:gd name="T65" fmla="*/ 1 h 368"/>
                <a:gd name="T66" fmla="*/ 1 w 346"/>
                <a:gd name="T67" fmla="*/ 1 h 3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6"/>
                <a:gd name="T103" fmla="*/ 0 h 368"/>
                <a:gd name="T104" fmla="*/ 346 w 346"/>
                <a:gd name="T105" fmla="*/ 368 h 3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6" h="368">
                  <a:moveTo>
                    <a:pt x="111" y="359"/>
                  </a:moveTo>
                  <a:lnTo>
                    <a:pt x="136" y="351"/>
                  </a:lnTo>
                  <a:lnTo>
                    <a:pt x="135" y="336"/>
                  </a:lnTo>
                  <a:lnTo>
                    <a:pt x="175" y="312"/>
                  </a:lnTo>
                  <a:lnTo>
                    <a:pt x="207" y="270"/>
                  </a:lnTo>
                  <a:lnTo>
                    <a:pt x="231" y="290"/>
                  </a:lnTo>
                  <a:lnTo>
                    <a:pt x="277" y="266"/>
                  </a:lnTo>
                  <a:lnTo>
                    <a:pt x="297" y="253"/>
                  </a:lnTo>
                  <a:lnTo>
                    <a:pt x="310" y="228"/>
                  </a:lnTo>
                  <a:lnTo>
                    <a:pt x="342" y="209"/>
                  </a:lnTo>
                  <a:lnTo>
                    <a:pt x="346" y="192"/>
                  </a:lnTo>
                  <a:lnTo>
                    <a:pt x="312" y="182"/>
                  </a:lnTo>
                  <a:lnTo>
                    <a:pt x="297" y="131"/>
                  </a:lnTo>
                  <a:lnTo>
                    <a:pt x="265" y="138"/>
                  </a:lnTo>
                  <a:lnTo>
                    <a:pt x="265" y="108"/>
                  </a:lnTo>
                  <a:lnTo>
                    <a:pt x="250" y="89"/>
                  </a:lnTo>
                  <a:lnTo>
                    <a:pt x="197" y="55"/>
                  </a:lnTo>
                  <a:lnTo>
                    <a:pt x="158" y="52"/>
                  </a:lnTo>
                  <a:lnTo>
                    <a:pt x="142" y="32"/>
                  </a:lnTo>
                  <a:lnTo>
                    <a:pt x="61" y="0"/>
                  </a:lnTo>
                  <a:lnTo>
                    <a:pt x="49" y="8"/>
                  </a:lnTo>
                  <a:lnTo>
                    <a:pt x="49" y="37"/>
                  </a:lnTo>
                  <a:lnTo>
                    <a:pt x="64" y="45"/>
                  </a:lnTo>
                  <a:lnTo>
                    <a:pt x="64" y="76"/>
                  </a:lnTo>
                  <a:lnTo>
                    <a:pt x="52" y="93"/>
                  </a:lnTo>
                  <a:lnTo>
                    <a:pt x="40" y="108"/>
                  </a:lnTo>
                  <a:lnTo>
                    <a:pt x="18" y="113"/>
                  </a:lnTo>
                  <a:lnTo>
                    <a:pt x="0" y="148"/>
                  </a:lnTo>
                  <a:lnTo>
                    <a:pt x="44" y="243"/>
                  </a:lnTo>
                  <a:lnTo>
                    <a:pt x="44" y="304"/>
                  </a:lnTo>
                  <a:lnTo>
                    <a:pt x="37" y="321"/>
                  </a:lnTo>
                  <a:lnTo>
                    <a:pt x="44" y="346"/>
                  </a:lnTo>
                  <a:lnTo>
                    <a:pt x="96" y="368"/>
                  </a:lnTo>
                  <a:lnTo>
                    <a:pt x="111" y="359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US" b="1"/>
            </a:p>
          </p:txBody>
        </p:sp>
        <p:sp>
          <p:nvSpPr>
            <p:cNvPr id="2172" name="Freeform 104"/>
            <p:cNvSpPr>
              <a:spLocks/>
            </p:cNvSpPr>
            <p:nvPr/>
          </p:nvSpPr>
          <p:spPr bwMode="auto">
            <a:xfrm>
              <a:off x="2294" y="2922"/>
              <a:ext cx="103" cy="65"/>
            </a:xfrm>
            <a:custGeom>
              <a:avLst/>
              <a:gdLst>
                <a:gd name="T0" fmla="*/ 1 w 206"/>
                <a:gd name="T1" fmla="*/ 1 h 130"/>
                <a:gd name="T2" fmla="*/ 1 w 206"/>
                <a:gd name="T3" fmla="*/ 1 h 130"/>
                <a:gd name="T4" fmla="*/ 1 w 206"/>
                <a:gd name="T5" fmla="*/ 1 h 130"/>
                <a:gd name="T6" fmla="*/ 1 w 206"/>
                <a:gd name="T7" fmla="*/ 1 h 130"/>
                <a:gd name="T8" fmla="*/ 1 w 206"/>
                <a:gd name="T9" fmla="*/ 1 h 130"/>
                <a:gd name="T10" fmla="*/ 1 w 206"/>
                <a:gd name="T11" fmla="*/ 1 h 130"/>
                <a:gd name="T12" fmla="*/ 1 w 206"/>
                <a:gd name="T13" fmla="*/ 1 h 130"/>
                <a:gd name="T14" fmla="*/ 1 w 206"/>
                <a:gd name="T15" fmla="*/ 1 h 130"/>
                <a:gd name="T16" fmla="*/ 1 w 206"/>
                <a:gd name="T17" fmla="*/ 0 h 130"/>
                <a:gd name="T18" fmla="*/ 1 w 206"/>
                <a:gd name="T19" fmla="*/ 0 h 130"/>
                <a:gd name="T20" fmla="*/ 0 w 206"/>
                <a:gd name="T21" fmla="*/ 1 h 130"/>
                <a:gd name="T22" fmla="*/ 1 w 206"/>
                <a:gd name="T23" fmla="*/ 1 h 130"/>
                <a:gd name="T24" fmla="*/ 1 w 206"/>
                <a:gd name="T25" fmla="*/ 1 h 130"/>
                <a:gd name="T26" fmla="*/ 1 w 206"/>
                <a:gd name="T27" fmla="*/ 1 h 130"/>
                <a:gd name="T28" fmla="*/ 1 w 206"/>
                <a:gd name="T29" fmla="*/ 1 h 130"/>
                <a:gd name="T30" fmla="*/ 1 w 206"/>
                <a:gd name="T31" fmla="*/ 1 h 130"/>
                <a:gd name="T32" fmla="*/ 1 w 206"/>
                <a:gd name="T33" fmla="*/ 1 h 130"/>
                <a:gd name="T34" fmla="*/ 1 w 206"/>
                <a:gd name="T35" fmla="*/ 1 h 130"/>
                <a:gd name="T36" fmla="*/ 1 w 206"/>
                <a:gd name="T37" fmla="*/ 1 h 1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6"/>
                <a:gd name="T58" fmla="*/ 0 h 130"/>
                <a:gd name="T59" fmla="*/ 206 w 206"/>
                <a:gd name="T60" fmla="*/ 130 h 1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6" h="130">
                  <a:moveTo>
                    <a:pt x="206" y="87"/>
                  </a:moveTo>
                  <a:lnTo>
                    <a:pt x="206" y="60"/>
                  </a:lnTo>
                  <a:lnTo>
                    <a:pt x="169" y="50"/>
                  </a:lnTo>
                  <a:lnTo>
                    <a:pt x="162" y="32"/>
                  </a:lnTo>
                  <a:lnTo>
                    <a:pt x="147" y="32"/>
                  </a:lnTo>
                  <a:lnTo>
                    <a:pt x="132" y="11"/>
                  </a:lnTo>
                  <a:lnTo>
                    <a:pt x="91" y="11"/>
                  </a:lnTo>
                  <a:lnTo>
                    <a:pt x="63" y="32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0" y="18"/>
                  </a:lnTo>
                  <a:lnTo>
                    <a:pt x="12" y="50"/>
                  </a:lnTo>
                  <a:lnTo>
                    <a:pt x="46" y="71"/>
                  </a:lnTo>
                  <a:lnTo>
                    <a:pt x="71" y="98"/>
                  </a:lnTo>
                  <a:lnTo>
                    <a:pt x="66" y="113"/>
                  </a:lnTo>
                  <a:lnTo>
                    <a:pt x="110" y="130"/>
                  </a:lnTo>
                  <a:lnTo>
                    <a:pt x="142" y="108"/>
                  </a:lnTo>
                  <a:lnTo>
                    <a:pt x="181" y="108"/>
                  </a:lnTo>
                  <a:lnTo>
                    <a:pt x="206" y="87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US" b="1"/>
            </a:p>
          </p:txBody>
        </p:sp>
        <p:sp>
          <p:nvSpPr>
            <p:cNvPr id="2173" name="Freeform 107"/>
            <p:cNvSpPr>
              <a:spLocks/>
            </p:cNvSpPr>
            <p:nvPr/>
          </p:nvSpPr>
          <p:spPr bwMode="auto">
            <a:xfrm>
              <a:off x="2211" y="2889"/>
              <a:ext cx="82" cy="29"/>
            </a:xfrm>
            <a:custGeom>
              <a:avLst/>
              <a:gdLst>
                <a:gd name="T0" fmla="*/ 1 w 163"/>
                <a:gd name="T1" fmla="*/ 1 h 57"/>
                <a:gd name="T2" fmla="*/ 1 w 163"/>
                <a:gd name="T3" fmla="*/ 1 h 57"/>
                <a:gd name="T4" fmla="*/ 1 w 163"/>
                <a:gd name="T5" fmla="*/ 1 h 57"/>
                <a:gd name="T6" fmla="*/ 1 w 163"/>
                <a:gd name="T7" fmla="*/ 0 h 57"/>
                <a:gd name="T8" fmla="*/ 0 w 163"/>
                <a:gd name="T9" fmla="*/ 1 h 57"/>
                <a:gd name="T10" fmla="*/ 0 w 163"/>
                <a:gd name="T11" fmla="*/ 1 h 57"/>
                <a:gd name="T12" fmla="*/ 1 w 163"/>
                <a:gd name="T13" fmla="*/ 1 h 57"/>
                <a:gd name="T14" fmla="*/ 1 w 163"/>
                <a:gd name="T15" fmla="*/ 1 h 57"/>
                <a:gd name="T16" fmla="*/ 1 w 163"/>
                <a:gd name="T17" fmla="*/ 1 h 57"/>
                <a:gd name="T18" fmla="*/ 1 w 163"/>
                <a:gd name="T19" fmla="*/ 1 h 57"/>
                <a:gd name="T20" fmla="*/ 1 w 163"/>
                <a:gd name="T21" fmla="*/ 1 h 57"/>
                <a:gd name="T22" fmla="*/ 1 w 163"/>
                <a:gd name="T23" fmla="*/ 1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3"/>
                <a:gd name="T37" fmla="*/ 0 h 57"/>
                <a:gd name="T38" fmla="*/ 163 w 163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3" h="57">
                  <a:moveTo>
                    <a:pt x="163" y="23"/>
                  </a:moveTo>
                  <a:lnTo>
                    <a:pt x="148" y="8"/>
                  </a:lnTo>
                  <a:lnTo>
                    <a:pt x="108" y="23"/>
                  </a:lnTo>
                  <a:lnTo>
                    <a:pt x="11" y="0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45" y="47"/>
                  </a:lnTo>
                  <a:lnTo>
                    <a:pt x="67" y="35"/>
                  </a:lnTo>
                  <a:lnTo>
                    <a:pt x="89" y="57"/>
                  </a:lnTo>
                  <a:lnTo>
                    <a:pt x="126" y="57"/>
                  </a:lnTo>
                  <a:lnTo>
                    <a:pt x="148" y="42"/>
                  </a:lnTo>
                  <a:lnTo>
                    <a:pt x="163" y="23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US" b="1"/>
            </a:p>
          </p:txBody>
        </p:sp>
        <p:sp>
          <p:nvSpPr>
            <p:cNvPr id="2174" name="Freeform 108"/>
            <p:cNvSpPr>
              <a:spLocks/>
            </p:cNvSpPr>
            <p:nvPr/>
          </p:nvSpPr>
          <p:spPr bwMode="auto">
            <a:xfrm>
              <a:off x="2075" y="2824"/>
              <a:ext cx="87" cy="65"/>
            </a:xfrm>
            <a:custGeom>
              <a:avLst/>
              <a:gdLst>
                <a:gd name="T0" fmla="*/ 1 w 174"/>
                <a:gd name="T1" fmla="*/ 1 h 130"/>
                <a:gd name="T2" fmla="*/ 1 w 174"/>
                <a:gd name="T3" fmla="*/ 1 h 130"/>
                <a:gd name="T4" fmla="*/ 1 w 174"/>
                <a:gd name="T5" fmla="*/ 1 h 130"/>
                <a:gd name="T6" fmla="*/ 1 w 174"/>
                <a:gd name="T7" fmla="*/ 1 h 130"/>
                <a:gd name="T8" fmla="*/ 1 w 174"/>
                <a:gd name="T9" fmla="*/ 1 h 130"/>
                <a:gd name="T10" fmla="*/ 1 w 174"/>
                <a:gd name="T11" fmla="*/ 1 h 130"/>
                <a:gd name="T12" fmla="*/ 1 w 174"/>
                <a:gd name="T13" fmla="*/ 1 h 130"/>
                <a:gd name="T14" fmla="*/ 1 w 174"/>
                <a:gd name="T15" fmla="*/ 0 h 130"/>
                <a:gd name="T16" fmla="*/ 1 w 174"/>
                <a:gd name="T17" fmla="*/ 0 h 130"/>
                <a:gd name="T18" fmla="*/ 1 w 174"/>
                <a:gd name="T19" fmla="*/ 1 h 130"/>
                <a:gd name="T20" fmla="*/ 0 w 174"/>
                <a:gd name="T21" fmla="*/ 1 h 130"/>
                <a:gd name="T22" fmla="*/ 1 w 174"/>
                <a:gd name="T23" fmla="*/ 1 h 130"/>
                <a:gd name="T24" fmla="*/ 1 w 174"/>
                <a:gd name="T25" fmla="*/ 1 h 130"/>
                <a:gd name="T26" fmla="*/ 1 w 174"/>
                <a:gd name="T27" fmla="*/ 1 h 130"/>
                <a:gd name="T28" fmla="*/ 1 w 174"/>
                <a:gd name="T29" fmla="*/ 1 h 130"/>
                <a:gd name="T30" fmla="*/ 1 w 174"/>
                <a:gd name="T31" fmla="*/ 1 h 130"/>
                <a:gd name="T32" fmla="*/ 1 w 174"/>
                <a:gd name="T33" fmla="*/ 1 h 130"/>
                <a:gd name="T34" fmla="*/ 1 w 174"/>
                <a:gd name="T35" fmla="*/ 1 h 130"/>
                <a:gd name="T36" fmla="*/ 1 w 174"/>
                <a:gd name="T37" fmla="*/ 1 h 1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4"/>
                <a:gd name="T58" fmla="*/ 0 h 130"/>
                <a:gd name="T59" fmla="*/ 174 w 174"/>
                <a:gd name="T60" fmla="*/ 130 h 1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4" h="130">
                  <a:moveTo>
                    <a:pt x="170" y="116"/>
                  </a:moveTo>
                  <a:lnTo>
                    <a:pt x="174" y="103"/>
                  </a:lnTo>
                  <a:lnTo>
                    <a:pt x="157" y="98"/>
                  </a:lnTo>
                  <a:lnTo>
                    <a:pt x="157" y="66"/>
                  </a:lnTo>
                  <a:lnTo>
                    <a:pt x="137" y="79"/>
                  </a:lnTo>
                  <a:lnTo>
                    <a:pt x="120" y="45"/>
                  </a:lnTo>
                  <a:lnTo>
                    <a:pt x="135" y="45"/>
                  </a:lnTo>
                  <a:lnTo>
                    <a:pt x="98" y="0"/>
                  </a:lnTo>
                  <a:lnTo>
                    <a:pt x="74" y="0"/>
                  </a:lnTo>
                  <a:lnTo>
                    <a:pt x="52" y="37"/>
                  </a:lnTo>
                  <a:lnTo>
                    <a:pt x="0" y="37"/>
                  </a:lnTo>
                  <a:lnTo>
                    <a:pt x="19" y="83"/>
                  </a:lnTo>
                  <a:lnTo>
                    <a:pt x="42" y="121"/>
                  </a:lnTo>
                  <a:lnTo>
                    <a:pt x="89" y="121"/>
                  </a:lnTo>
                  <a:lnTo>
                    <a:pt x="79" y="103"/>
                  </a:lnTo>
                  <a:lnTo>
                    <a:pt x="105" y="103"/>
                  </a:lnTo>
                  <a:lnTo>
                    <a:pt x="115" y="108"/>
                  </a:lnTo>
                  <a:lnTo>
                    <a:pt x="130" y="130"/>
                  </a:lnTo>
                  <a:lnTo>
                    <a:pt x="170" y="116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US" b="1"/>
            </a:p>
          </p:txBody>
        </p:sp>
        <p:sp>
          <p:nvSpPr>
            <p:cNvPr id="2175" name="Freeform 109"/>
            <p:cNvSpPr>
              <a:spLocks/>
            </p:cNvSpPr>
            <p:nvPr/>
          </p:nvSpPr>
          <p:spPr bwMode="auto">
            <a:xfrm>
              <a:off x="1929" y="2756"/>
              <a:ext cx="70" cy="58"/>
            </a:xfrm>
            <a:custGeom>
              <a:avLst/>
              <a:gdLst>
                <a:gd name="T0" fmla="*/ 1 w 140"/>
                <a:gd name="T1" fmla="*/ 0 h 117"/>
                <a:gd name="T2" fmla="*/ 1 w 140"/>
                <a:gd name="T3" fmla="*/ 0 h 117"/>
                <a:gd name="T4" fmla="*/ 1 w 140"/>
                <a:gd name="T5" fmla="*/ 0 h 117"/>
                <a:gd name="T6" fmla="*/ 1 w 140"/>
                <a:gd name="T7" fmla="*/ 0 h 117"/>
                <a:gd name="T8" fmla="*/ 1 w 140"/>
                <a:gd name="T9" fmla="*/ 0 h 117"/>
                <a:gd name="T10" fmla="*/ 1 w 140"/>
                <a:gd name="T11" fmla="*/ 0 h 117"/>
                <a:gd name="T12" fmla="*/ 1 w 140"/>
                <a:gd name="T13" fmla="*/ 0 h 117"/>
                <a:gd name="T14" fmla="*/ 1 w 140"/>
                <a:gd name="T15" fmla="*/ 0 h 117"/>
                <a:gd name="T16" fmla="*/ 1 w 140"/>
                <a:gd name="T17" fmla="*/ 0 h 117"/>
                <a:gd name="T18" fmla="*/ 1 w 140"/>
                <a:gd name="T19" fmla="*/ 0 h 117"/>
                <a:gd name="T20" fmla="*/ 0 w 140"/>
                <a:gd name="T21" fmla="*/ 0 h 117"/>
                <a:gd name="T22" fmla="*/ 0 w 140"/>
                <a:gd name="T23" fmla="*/ 0 h 117"/>
                <a:gd name="T24" fmla="*/ 1 w 140"/>
                <a:gd name="T25" fmla="*/ 0 h 117"/>
                <a:gd name="T26" fmla="*/ 1 w 140"/>
                <a:gd name="T27" fmla="*/ 0 h 117"/>
                <a:gd name="T28" fmla="*/ 1 w 140"/>
                <a:gd name="T29" fmla="*/ 0 h 117"/>
                <a:gd name="T30" fmla="*/ 1 w 140"/>
                <a:gd name="T31" fmla="*/ 0 h 1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0"/>
                <a:gd name="T49" fmla="*/ 0 h 117"/>
                <a:gd name="T50" fmla="*/ 140 w 140"/>
                <a:gd name="T51" fmla="*/ 117 h 1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0" h="117">
                  <a:moveTo>
                    <a:pt x="96" y="103"/>
                  </a:moveTo>
                  <a:lnTo>
                    <a:pt x="108" y="90"/>
                  </a:lnTo>
                  <a:lnTo>
                    <a:pt x="113" y="79"/>
                  </a:lnTo>
                  <a:lnTo>
                    <a:pt x="113" y="56"/>
                  </a:lnTo>
                  <a:lnTo>
                    <a:pt x="140" y="42"/>
                  </a:lnTo>
                  <a:lnTo>
                    <a:pt x="140" y="19"/>
                  </a:lnTo>
                  <a:lnTo>
                    <a:pt x="127" y="0"/>
                  </a:lnTo>
                  <a:lnTo>
                    <a:pt x="86" y="0"/>
                  </a:lnTo>
                  <a:lnTo>
                    <a:pt x="66" y="5"/>
                  </a:lnTo>
                  <a:lnTo>
                    <a:pt x="19" y="24"/>
                  </a:lnTo>
                  <a:lnTo>
                    <a:pt x="0" y="52"/>
                  </a:lnTo>
                  <a:lnTo>
                    <a:pt x="0" y="84"/>
                  </a:lnTo>
                  <a:lnTo>
                    <a:pt x="48" y="90"/>
                  </a:lnTo>
                  <a:lnTo>
                    <a:pt x="63" y="117"/>
                  </a:lnTo>
                  <a:lnTo>
                    <a:pt x="86" y="106"/>
                  </a:lnTo>
                  <a:lnTo>
                    <a:pt x="96" y="103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US" b="1"/>
            </a:p>
          </p:txBody>
        </p:sp>
      </p:grpSp>
      <p:sp>
        <p:nvSpPr>
          <p:cNvPr id="2119" name="Text Box 121"/>
          <p:cNvSpPr txBox="1">
            <a:spLocks noChangeArrowheads="1"/>
          </p:cNvSpPr>
          <p:nvPr/>
        </p:nvSpPr>
        <p:spPr bwMode="auto">
          <a:xfrm>
            <a:off x="1238959" y="4311210"/>
            <a:ext cx="4058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AK</a:t>
            </a:r>
          </a:p>
        </p:txBody>
      </p:sp>
      <p:sp>
        <p:nvSpPr>
          <p:cNvPr id="2120" name="Text Box 122"/>
          <p:cNvSpPr txBox="1">
            <a:spLocks noChangeArrowheads="1"/>
          </p:cNvSpPr>
          <p:nvPr/>
        </p:nvSpPr>
        <p:spPr bwMode="auto">
          <a:xfrm>
            <a:off x="5143379" y="373984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AL</a:t>
            </a:r>
          </a:p>
        </p:txBody>
      </p:sp>
      <p:sp>
        <p:nvSpPr>
          <p:cNvPr id="2121" name="Text Box 123"/>
          <p:cNvSpPr txBox="1">
            <a:spLocks noChangeArrowheads="1"/>
          </p:cNvSpPr>
          <p:nvPr/>
        </p:nvSpPr>
        <p:spPr bwMode="auto">
          <a:xfrm>
            <a:off x="4381540" y="3454165"/>
            <a:ext cx="4058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AR</a:t>
            </a:r>
          </a:p>
        </p:txBody>
      </p:sp>
      <p:sp>
        <p:nvSpPr>
          <p:cNvPr id="2122" name="Text Box 124"/>
          <p:cNvSpPr txBox="1">
            <a:spLocks noChangeArrowheads="1"/>
          </p:cNvSpPr>
          <p:nvPr/>
        </p:nvSpPr>
        <p:spPr bwMode="auto">
          <a:xfrm>
            <a:off x="1143729" y="2978029"/>
            <a:ext cx="4058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CA</a:t>
            </a:r>
          </a:p>
        </p:txBody>
      </p:sp>
      <p:sp>
        <p:nvSpPr>
          <p:cNvPr id="2123" name="Text Box 125"/>
          <p:cNvSpPr txBox="1">
            <a:spLocks noChangeArrowheads="1"/>
          </p:cNvSpPr>
          <p:nvPr/>
        </p:nvSpPr>
        <p:spPr bwMode="auto">
          <a:xfrm>
            <a:off x="2857864" y="2787575"/>
            <a:ext cx="415498" cy="27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CO</a:t>
            </a:r>
          </a:p>
        </p:txBody>
      </p:sp>
      <p:sp>
        <p:nvSpPr>
          <p:cNvPr id="2124" name="Text Box 126"/>
          <p:cNvSpPr txBox="1">
            <a:spLocks noChangeArrowheads="1"/>
          </p:cNvSpPr>
          <p:nvPr/>
        </p:nvSpPr>
        <p:spPr bwMode="auto">
          <a:xfrm>
            <a:off x="2000796" y="2025757"/>
            <a:ext cx="338554" cy="27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ID</a:t>
            </a:r>
          </a:p>
        </p:txBody>
      </p:sp>
      <p:sp>
        <p:nvSpPr>
          <p:cNvPr id="2125" name="Text Box 127"/>
          <p:cNvSpPr txBox="1">
            <a:spLocks noChangeArrowheads="1"/>
          </p:cNvSpPr>
          <p:nvPr/>
        </p:nvSpPr>
        <p:spPr bwMode="auto">
          <a:xfrm>
            <a:off x="4762460" y="2501892"/>
            <a:ext cx="3225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IL</a:t>
            </a:r>
          </a:p>
        </p:txBody>
      </p:sp>
      <p:sp>
        <p:nvSpPr>
          <p:cNvPr id="2126" name="Text Box 128"/>
          <p:cNvSpPr txBox="1">
            <a:spLocks noChangeArrowheads="1"/>
          </p:cNvSpPr>
          <p:nvPr/>
        </p:nvSpPr>
        <p:spPr bwMode="auto">
          <a:xfrm>
            <a:off x="5143379" y="2501892"/>
            <a:ext cx="338554" cy="27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IN</a:t>
            </a:r>
          </a:p>
        </p:txBody>
      </p:sp>
      <p:sp>
        <p:nvSpPr>
          <p:cNvPr id="2127" name="Text Box 129"/>
          <p:cNvSpPr txBox="1">
            <a:spLocks noChangeArrowheads="1"/>
          </p:cNvSpPr>
          <p:nvPr/>
        </p:nvSpPr>
        <p:spPr bwMode="auto">
          <a:xfrm>
            <a:off x="4191081" y="2311439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IA</a:t>
            </a:r>
          </a:p>
        </p:txBody>
      </p:sp>
      <p:sp>
        <p:nvSpPr>
          <p:cNvPr id="2128" name="Text Box 130"/>
          <p:cNvSpPr txBox="1">
            <a:spLocks noChangeArrowheads="1"/>
          </p:cNvSpPr>
          <p:nvPr/>
        </p:nvSpPr>
        <p:spPr bwMode="auto">
          <a:xfrm>
            <a:off x="4000621" y="1549621"/>
            <a:ext cx="423514" cy="27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MN</a:t>
            </a:r>
          </a:p>
        </p:txBody>
      </p:sp>
      <p:sp>
        <p:nvSpPr>
          <p:cNvPr id="2129" name="Text Box 131"/>
          <p:cNvSpPr txBox="1">
            <a:spLocks noChangeArrowheads="1"/>
          </p:cNvSpPr>
          <p:nvPr/>
        </p:nvSpPr>
        <p:spPr bwMode="auto">
          <a:xfrm>
            <a:off x="4381540" y="2978029"/>
            <a:ext cx="433132" cy="27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MO</a:t>
            </a:r>
          </a:p>
        </p:txBody>
      </p:sp>
      <p:sp>
        <p:nvSpPr>
          <p:cNvPr id="2130" name="Text Box 132"/>
          <p:cNvSpPr txBox="1">
            <a:spLocks noChangeArrowheads="1"/>
          </p:cNvSpPr>
          <p:nvPr/>
        </p:nvSpPr>
        <p:spPr bwMode="auto">
          <a:xfrm>
            <a:off x="2476945" y="1454393"/>
            <a:ext cx="407484" cy="27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MT</a:t>
            </a:r>
          </a:p>
        </p:txBody>
      </p:sp>
      <p:sp>
        <p:nvSpPr>
          <p:cNvPr id="2131" name="Text Box 133"/>
          <p:cNvSpPr txBox="1">
            <a:spLocks noChangeArrowheads="1"/>
          </p:cNvSpPr>
          <p:nvPr/>
        </p:nvSpPr>
        <p:spPr bwMode="auto">
          <a:xfrm>
            <a:off x="3524472" y="2406666"/>
            <a:ext cx="397866" cy="27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NE</a:t>
            </a:r>
          </a:p>
        </p:txBody>
      </p:sp>
      <p:sp>
        <p:nvSpPr>
          <p:cNvPr id="2132" name="Text Box 134"/>
          <p:cNvSpPr txBox="1">
            <a:spLocks noChangeArrowheads="1"/>
          </p:cNvSpPr>
          <p:nvPr/>
        </p:nvSpPr>
        <p:spPr bwMode="auto">
          <a:xfrm>
            <a:off x="1619877" y="2597120"/>
            <a:ext cx="397866" cy="27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NV</a:t>
            </a:r>
          </a:p>
        </p:txBody>
      </p:sp>
      <p:sp>
        <p:nvSpPr>
          <p:cNvPr id="2133" name="Text Box 135"/>
          <p:cNvSpPr txBox="1">
            <a:spLocks noChangeArrowheads="1"/>
          </p:cNvSpPr>
          <p:nvPr/>
        </p:nvSpPr>
        <p:spPr bwMode="auto">
          <a:xfrm>
            <a:off x="3429243" y="1454393"/>
            <a:ext cx="405880" cy="27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ND</a:t>
            </a:r>
          </a:p>
        </p:txBody>
      </p:sp>
      <p:sp>
        <p:nvSpPr>
          <p:cNvPr id="2134" name="Text Box 136"/>
          <p:cNvSpPr txBox="1">
            <a:spLocks noChangeArrowheads="1"/>
          </p:cNvSpPr>
          <p:nvPr/>
        </p:nvSpPr>
        <p:spPr bwMode="auto">
          <a:xfrm>
            <a:off x="5429068" y="2406666"/>
            <a:ext cx="415498" cy="27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OH</a:t>
            </a:r>
          </a:p>
        </p:txBody>
      </p:sp>
      <p:sp>
        <p:nvSpPr>
          <p:cNvPr id="2135" name="Text Box 137"/>
          <p:cNvSpPr txBox="1">
            <a:spLocks noChangeArrowheads="1"/>
          </p:cNvSpPr>
          <p:nvPr/>
        </p:nvSpPr>
        <p:spPr bwMode="auto">
          <a:xfrm>
            <a:off x="3714932" y="3358938"/>
            <a:ext cx="4154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OK</a:t>
            </a:r>
          </a:p>
        </p:txBody>
      </p:sp>
      <p:sp>
        <p:nvSpPr>
          <p:cNvPr id="2136" name="Text Box 138"/>
          <p:cNvSpPr txBox="1">
            <a:spLocks noChangeArrowheads="1"/>
          </p:cNvSpPr>
          <p:nvPr/>
        </p:nvSpPr>
        <p:spPr bwMode="auto">
          <a:xfrm>
            <a:off x="1334188" y="1835302"/>
            <a:ext cx="415498" cy="27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OR</a:t>
            </a:r>
          </a:p>
        </p:txBody>
      </p:sp>
      <p:sp>
        <p:nvSpPr>
          <p:cNvPr id="2137" name="Text Box 139"/>
          <p:cNvSpPr txBox="1">
            <a:spLocks noChangeArrowheads="1"/>
          </p:cNvSpPr>
          <p:nvPr/>
        </p:nvSpPr>
        <p:spPr bwMode="auto">
          <a:xfrm>
            <a:off x="5048149" y="3263710"/>
            <a:ext cx="389850" cy="27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TN</a:t>
            </a:r>
          </a:p>
        </p:txBody>
      </p:sp>
      <p:sp>
        <p:nvSpPr>
          <p:cNvPr id="2138" name="Text Box 140"/>
          <p:cNvSpPr txBox="1">
            <a:spLocks noChangeArrowheads="1"/>
          </p:cNvSpPr>
          <p:nvPr/>
        </p:nvSpPr>
        <p:spPr bwMode="auto">
          <a:xfrm>
            <a:off x="2191256" y="2692347"/>
            <a:ext cx="389850" cy="27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UT</a:t>
            </a:r>
          </a:p>
        </p:txBody>
      </p:sp>
      <p:sp>
        <p:nvSpPr>
          <p:cNvPr id="2139" name="Text Box 141"/>
          <p:cNvSpPr txBox="1">
            <a:spLocks noChangeArrowheads="1"/>
          </p:cNvSpPr>
          <p:nvPr/>
        </p:nvSpPr>
        <p:spPr bwMode="auto">
          <a:xfrm>
            <a:off x="1429418" y="1263939"/>
            <a:ext cx="4326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 dirty="0" smtClean="0"/>
              <a:t>WA</a:t>
            </a:r>
            <a:endParaRPr lang="en-US" sz="1200" b="1" dirty="0"/>
          </a:p>
        </p:txBody>
      </p:sp>
      <p:sp>
        <p:nvSpPr>
          <p:cNvPr id="2140" name="Text Box 142"/>
          <p:cNvSpPr txBox="1">
            <a:spLocks noChangeArrowheads="1"/>
          </p:cNvSpPr>
          <p:nvPr/>
        </p:nvSpPr>
        <p:spPr bwMode="auto">
          <a:xfrm>
            <a:off x="2000796" y="3454165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AZ</a:t>
            </a:r>
          </a:p>
        </p:txBody>
      </p:sp>
      <p:sp>
        <p:nvSpPr>
          <p:cNvPr id="2141" name="Text Box 143"/>
          <p:cNvSpPr txBox="1">
            <a:spLocks noChangeArrowheads="1"/>
          </p:cNvSpPr>
          <p:nvPr/>
        </p:nvSpPr>
        <p:spPr bwMode="auto">
          <a:xfrm>
            <a:off x="3429243" y="1930530"/>
            <a:ext cx="397866" cy="27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SD</a:t>
            </a:r>
          </a:p>
        </p:txBody>
      </p:sp>
      <p:sp>
        <p:nvSpPr>
          <p:cNvPr id="2142" name="Text Box 144"/>
          <p:cNvSpPr txBox="1">
            <a:spLocks noChangeArrowheads="1"/>
          </p:cNvSpPr>
          <p:nvPr/>
        </p:nvSpPr>
        <p:spPr bwMode="auto">
          <a:xfrm>
            <a:off x="2667405" y="3454165"/>
            <a:ext cx="423514" cy="27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NM</a:t>
            </a:r>
          </a:p>
        </p:txBody>
      </p:sp>
      <p:sp>
        <p:nvSpPr>
          <p:cNvPr id="2143" name="Text Box 145"/>
          <p:cNvSpPr txBox="1">
            <a:spLocks noChangeArrowheads="1"/>
          </p:cNvSpPr>
          <p:nvPr/>
        </p:nvSpPr>
        <p:spPr bwMode="auto">
          <a:xfrm>
            <a:off x="6095676" y="2692347"/>
            <a:ext cx="386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VA</a:t>
            </a:r>
          </a:p>
        </p:txBody>
      </p:sp>
      <p:sp>
        <p:nvSpPr>
          <p:cNvPr id="2144" name="Text Box 146"/>
          <p:cNvSpPr txBox="1">
            <a:spLocks noChangeArrowheads="1"/>
          </p:cNvSpPr>
          <p:nvPr/>
        </p:nvSpPr>
        <p:spPr bwMode="auto">
          <a:xfrm>
            <a:off x="2667405" y="2120984"/>
            <a:ext cx="433132" cy="27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WY</a:t>
            </a:r>
          </a:p>
        </p:txBody>
      </p:sp>
      <p:sp>
        <p:nvSpPr>
          <p:cNvPr id="2145" name="Text Box 147"/>
          <p:cNvSpPr txBox="1">
            <a:spLocks noChangeArrowheads="1"/>
          </p:cNvSpPr>
          <p:nvPr/>
        </p:nvSpPr>
        <p:spPr bwMode="auto">
          <a:xfrm>
            <a:off x="5238609" y="2025757"/>
            <a:ext cx="356188" cy="27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MI</a:t>
            </a:r>
          </a:p>
        </p:txBody>
      </p:sp>
      <p:sp>
        <p:nvSpPr>
          <p:cNvPr id="2146" name="Text Box 148"/>
          <p:cNvSpPr txBox="1">
            <a:spLocks noChangeArrowheads="1"/>
          </p:cNvSpPr>
          <p:nvPr/>
        </p:nvSpPr>
        <p:spPr bwMode="auto">
          <a:xfrm>
            <a:off x="5524298" y="3644619"/>
            <a:ext cx="4154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 dirty="0"/>
              <a:t>GA</a:t>
            </a:r>
          </a:p>
        </p:txBody>
      </p:sp>
      <p:sp>
        <p:nvSpPr>
          <p:cNvPr id="2147" name="Text Box 149"/>
          <p:cNvSpPr txBox="1">
            <a:spLocks noChangeArrowheads="1"/>
          </p:cNvSpPr>
          <p:nvPr/>
        </p:nvSpPr>
        <p:spPr bwMode="auto">
          <a:xfrm>
            <a:off x="3619702" y="2882801"/>
            <a:ext cx="3978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KS</a:t>
            </a:r>
          </a:p>
        </p:txBody>
      </p:sp>
      <p:sp>
        <p:nvSpPr>
          <p:cNvPr id="2148" name="Text Box 150"/>
          <p:cNvSpPr txBox="1">
            <a:spLocks noChangeArrowheads="1"/>
          </p:cNvSpPr>
          <p:nvPr/>
        </p:nvSpPr>
        <p:spPr bwMode="auto">
          <a:xfrm>
            <a:off x="3471446" y="5453937"/>
            <a:ext cx="338554" cy="27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 dirty="0"/>
              <a:t>HI</a:t>
            </a:r>
          </a:p>
        </p:txBody>
      </p:sp>
      <p:sp>
        <p:nvSpPr>
          <p:cNvPr id="2149" name="Text Box 151"/>
          <p:cNvSpPr txBox="1">
            <a:spLocks noChangeArrowheads="1"/>
          </p:cNvSpPr>
          <p:nvPr/>
        </p:nvSpPr>
        <p:spPr bwMode="auto">
          <a:xfrm>
            <a:off x="3544312" y="4079093"/>
            <a:ext cx="381836" cy="27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TX</a:t>
            </a:r>
          </a:p>
        </p:txBody>
      </p:sp>
      <p:sp>
        <p:nvSpPr>
          <p:cNvPr id="2150" name="Text Box 152"/>
          <p:cNvSpPr txBox="1">
            <a:spLocks noChangeArrowheads="1"/>
          </p:cNvSpPr>
          <p:nvPr/>
        </p:nvSpPr>
        <p:spPr bwMode="auto">
          <a:xfrm>
            <a:off x="6782124" y="1127049"/>
            <a:ext cx="415498" cy="27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ME</a:t>
            </a:r>
          </a:p>
        </p:txBody>
      </p:sp>
      <p:sp>
        <p:nvSpPr>
          <p:cNvPr id="2151" name="Text Box 153"/>
          <p:cNvSpPr txBox="1">
            <a:spLocks noChangeArrowheads="1"/>
          </p:cNvSpPr>
          <p:nvPr/>
        </p:nvSpPr>
        <p:spPr bwMode="auto">
          <a:xfrm>
            <a:off x="4687070" y="3761669"/>
            <a:ext cx="458780" cy="27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 MS</a:t>
            </a:r>
          </a:p>
        </p:txBody>
      </p:sp>
      <p:sp>
        <p:nvSpPr>
          <p:cNvPr id="2152" name="Text Box 154"/>
          <p:cNvSpPr txBox="1">
            <a:spLocks noChangeArrowheads="1"/>
          </p:cNvSpPr>
          <p:nvPr/>
        </p:nvSpPr>
        <p:spPr bwMode="auto">
          <a:xfrm>
            <a:off x="4591839" y="1857124"/>
            <a:ext cx="373820" cy="27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WI</a:t>
            </a:r>
          </a:p>
        </p:txBody>
      </p:sp>
      <p:sp>
        <p:nvSpPr>
          <p:cNvPr id="2153" name="Text Box 155"/>
          <p:cNvSpPr txBox="1">
            <a:spLocks noChangeArrowheads="1"/>
          </p:cNvSpPr>
          <p:nvPr/>
        </p:nvSpPr>
        <p:spPr bwMode="auto">
          <a:xfrm>
            <a:off x="6210746" y="1761897"/>
            <a:ext cx="397866" cy="27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NY</a:t>
            </a:r>
          </a:p>
        </p:txBody>
      </p:sp>
      <p:sp>
        <p:nvSpPr>
          <p:cNvPr id="2154" name="Text Box 156"/>
          <p:cNvSpPr txBox="1">
            <a:spLocks noChangeArrowheads="1"/>
          </p:cNvSpPr>
          <p:nvPr/>
        </p:nvSpPr>
        <p:spPr bwMode="auto">
          <a:xfrm>
            <a:off x="6020286" y="2142806"/>
            <a:ext cx="386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PA</a:t>
            </a:r>
          </a:p>
        </p:txBody>
      </p:sp>
      <p:sp>
        <p:nvSpPr>
          <p:cNvPr id="2155" name="Text Box 157"/>
          <p:cNvSpPr txBox="1">
            <a:spLocks noChangeArrowheads="1"/>
          </p:cNvSpPr>
          <p:nvPr/>
        </p:nvSpPr>
        <p:spPr bwMode="auto">
          <a:xfrm>
            <a:off x="4476770" y="4217966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LA</a:t>
            </a:r>
          </a:p>
        </p:txBody>
      </p:sp>
      <p:sp>
        <p:nvSpPr>
          <p:cNvPr id="2156" name="Text Box 158"/>
          <p:cNvSpPr txBox="1">
            <a:spLocks noChangeArrowheads="1"/>
          </p:cNvSpPr>
          <p:nvPr/>
        </p:nvSpPr>
        <p:spPr bwMode="auto">
          <a:xfrm>
            <a:off x="5353678" y="2904624"/>
            <a:ext cx="3978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KY</a:t>
            </a:r>
          </a:p>
        </p:txBody>
      </p:sp>
      <p:sp>
        <p:nvSpPr>
          <p:cNvPr id="2157" name="Text Box 159"/>
          <p:cNvSpPr txBox="1">
            <a:spLocks noChangeArrowheads="1"/>
          </p:cNvSpPr>
          <p:nvPr/>
        </p:nvSpPr>
        <p:spPr bwMode="auto">
          <a:xfrm>
            <a:off x="6020286" y="3095079"/>
            <a:ext cx="405880" cy="27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NC</a:t>
            </a:r>
          </a:p>
        </p:txBody>
      </p:sp>
      <p:sp>
        <p:nvSpPr>
          <p:cNvPr id="2158" name="Text Box 160"/>
          <p:cNvSpPr txBox="1">
            <a:spLocks noChangeArrowheads="1"/>
          </p:cNvSpPr>
          <p:nvPr/>
        </p:nvSpPr>
        <p:spPr bwMode="auto">
          <a:xfrm>
            <a:off x="5829827" y="3380760"/>
            <a:ext cx="397866" cy="27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SC</a:t>
            </a:r>
          </a:p>
        </p:txBody>
      </p:sp>
      <p:sp>
        <p:nvSpPr>
          <p:cNvPr id="2159" name="Text Box 161"/>
          <p:cNvSpPr txBox="1">
            <a:spLocks noChangeArrowheads="1"/>
          </p:cNvSpPr>
          <p:nvPr/>
        </p:nvSpPr>
        <p:spPr bwMode="auto">
          <a:xfrm>
            <a:off x="5925056" y="4333032"/>
            <a:ext cx="3738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FL</a:t>
            </a:r>
          </a:p>
        </p:txBody>
      </p:sp>
      <p:sp>
        <p:nvSpPr>
          <p:cNvPr id="2160" name="Text Box 162"/>
          <p:cNvSpPr txBox="1">
            <a:spLocks noChangeArrowheads="1"/>
          </p:cNvSpPr>
          <p:nvPr/>
        </p:nvSpPr>
        <p:spPr bwMode="auto">
          <a:xfrm>
            <a:off x="7772400" y="1434520"/>
            <a:ext cx="685800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ts val="600"/>
              </a:spcAft>
            </a:pPr>
            <a:r>
              <a:rPr lang="en-US" sz="1200" b="1" dirty="0"/>
              <a:t>NH</a:t>
            </a:r>
            <a:br>
              <a:rPr lang="en-US" sz="1200" b="1" dirty="0"/>
            </a:br>
            <a:r>
              <a:rPr lang="en-US" sz="1200" b="1" dirty="0"/>
              <a:t>MA</a:t>
            </a:r>
            <a:br>
              <a:rPr lang="en-US" sz="1200" b="1" dirty="0"/>
            </a:br>
            <a:r>
              <a:rPr lang="en-US" sz="1200" b="1" dirty="0"/>
              <a:t>RI</a:t>
            </a:r>
            <a:br>
              <a:rPr lang="en-US" sz="1200" b="1" dirty="0"/>
            </a:br>
            <a:r>
              <a:rPr lang="en-US" sz="1200" b="1" dirty="0"/>
              <a:t>CT</a:t>
            </a:r>
            <a:br>
              <a:rPr lang="en-US" sz="1200" b="1" dirty="0"/>
            </a:br>
            <a:r>
              <a:rPr lang="en-US" sz="1200" b="1" dirty="0"/>
              <a:t>NJ</a:t>
            </a:r>
            <a:br>
              <a:rPr lang="en-US" sz="1200" b="1" dirty="0"/>
            </a:br>
            <a:r>
              <a:rPr lang="en-US" sz="1200" b="1" dirty="0"/>
              <a:t>DE</a:t>
            </a:r>
            <a:br>
              <a:rPr lang="en-US" sz="1200" b="1" dirty="0"/>
            </a:br>
            <a:r>
              <a:rPr lang="en-US" sz="1200" b="1" dirty="0" smtClean="0"/>
              <a:t>MD</a:t>
            </a:r>
          </a:p>
          <a:p>
            <a:pPr>
              <a:spcBef>
                <a:spcPct val="50000"/>
              </a:spcBef>
              <a:spcAft>
                <a:spcPts val="600"/>
              </a:spcAft>
            </a:pPr>
            <a:r>
              <a:rPr lang="en-US" sz="1200" b="1" dirty="0" smtClean="0"/>
              <a:t>DC</a:t>
            </a:r>
            <a:endParaRPr lang="en-US" sz="1200" b="1" dirty="0"/>
          </a:p>
        </p:txBody>
      </p:sp>
      <p:sp>
        <p:nvSpPr>
          <p:cNvPr id="2161" name="Text Box 163"/>
          <p:cNvSpPr txBox="1">
            <a:spLocks noChangeArrowheads="1"/>
          </p:cNvSpPr>
          <p:nvPr/>
        </p:nvSpPr>
        <p:spPr bwMode="auto">
          <a:xfrm>
            <a:off x="6020286" y="809625"/>
            <a:ext cx="381836" cy="27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 b="1"/>
              <a:t>VT</a:t>
            </a:r>
          </a:p>
        </p:txBody>
      </p:sp>
      <p:sp>
        <p:nvSpPr>
          <p:cNvPr id="2162" name="Line 164"/>
          <p:cNvSpPr>
            <a:spLocks noChangeShapeType="1"/>
          </p:cNvSpPr>
          <p:nvPr/>
        </p:nvSpPr>
        <p:spPr bwMode="auto">
          <a:xfrm>
            <a:off x="6210746" y="1095306"/>
            <a:ext cx="476149" cy="4761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163" name="Line 165"/>
          <p:cNvSpPr>
            <a:spLocks noChangeShapeType="1"/>
          </p:cNvSpPr>
          <p:nvPr/>
        </p:nvSpPr>
        <p:spPr bwMode="auto">
          <a:xfrm flipH="1">
            <a:off x="6877354" y="1571443"/>
            <a:ext cx="952297" cy="952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164" name="Line 166"/>
          <p:cNvSpPr>
            <a:spLocks noChangeShapeType="1"/>
          </p:cNvSpPr>
          <p:nvPr/>
        </p:nvSpPr>
        <p:spPr bwMode="auto">
          <a:xfrm flipH="1">
            <a:off x="6782124" y="1761897"/>
            <a:ext cx="1047527" cy="952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165" name="Line 167"/>
          <p:cNvSpPr>
            <a:spLocks noChangeShapeType="1"/>
          </p:cNvSpPr>
          <p:nvPr/>
        </p:nvSpPr>
        <p:spPr bwMode="auto">
          <a:xfrm flipH="1">
            <a:off x="6972584" y="1952352"/>
            <a:ext cx="8570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166" name="Line 168"/>
          <p:cNvSpPr>
            <a:spLocks noChangeShapeType="1"/>
          </p:cNvSpPr>
          <p:nvPr/>
        </p:nvSpPr>
        <p:spPr bwMode="auto">
          <a:xfrm flipH="1" flipV="1">
            <a:off x="6877354" y="2047579"/>
            <a:ext cx="952297" cy="952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167" name="Line 169"/>
          <p:cNvSpPr>
            <a:spLocks noChangeShapeType="1"/>
          </p:cNvSpPr>
          <p:nvPr/>
        </p:nvSpPr>
        <p:spPr bwMode="auto">
          <a:xfrm flipH="1">
            <a:off x="6686894" y="2333261"/>
            <a:ext cx="11427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168" name="Line 170"/>
          <p:cNvSpPr>
            <a:spLocks noChangeShapeType="1"/>
          </p:cNvSpPr>
          <p:nvPr/>
        </p:nvSpPr>
        <p:spPr bwMode="auto">
          <a:xfrm flipH="1">
            <a:off x="6686894" y="2428487"/>
            <a:ext cx="1142757" cy="952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169" name="Line 171"/>
          <p:cNvSpPr>
            <a:spLocks noChangeShapeType="1"/>
          </p:cNvSpPr>
          <p:nvPr/>
        </p:nvSpPr>
        <p:spPr bwMode="auto">
          <a:xfrm flipH="1" flipV="1">
            <a:off x="6496435" y="2618942"/>
            <a:ext cx="1333216" cy="952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170" name="Text Box 172"/>
          <p:cNvSpPr txBox="1">
            <a:spLocks noChangeArrowheads="1"/>
          </p:cNvSpPr>
          <p:nvPr/>
        </p:nvSpPr>
        <p:spPr bwMode="auto">
          <a:xfrm>
            <a:off x="5714757" y="2618942"/>
            <a:ext cx="571378" cy="27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 WV</a:t>
            </a:r>
          </a:p>
        </p:txBody>
      </p:sp>
      <p:sp>
        <p:nvSpPr>
          <p:cNvPr id="2057" name="Rectangle 174"/>
          <p:cNvSpPr>
            <a:spLocks noChangeArrowheads="1"/>
          </p:cNvSpPr>
          <p:nvPr/>
        </p:nvSpPr>
        <p:spPr bwMode="auto">
          <a:xfrm>
            <a:off x="6553200" y="4800600"/>
            <a:ext cx="2362200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en-US" sz="1000" dirty="0"/>
              <a:t>           </a:t>
            </a:r>
          </a:p>
          <a:p>
            <a:r>
              <a:rPr lang="en-US" sz="1000" dirty="0"/>
              <a:t>           </a:t>
            </a:r>
            <a:r>
              <a:rPr lang="en-US" sz="1000" dirty="0" smtClean="0"/>
              <a:t>Operational PDMPs</a:t>
            </a:r>
          </a:p>
          <a:p>
            <a:endParaRPr lang="en-US" sz="1000" dirty="0"/>
          </a:p>
          <a:p>
            <a:r>
              <a:rPr lang="en-US" sz="1000" dirty="0"/>
              <a:t>           </a:t>
            </a:r>
            <a:r>
              <a:rPr lang="en-US" sz="1000" dirty="0" smtClean="0"/>
              <a:t>Enacted </a:t>
            </a:r>
            <a:r>
              <a:rPr lang="en-US" sz="1000" dirty="0"/>
              <a:t>PDMP </a:t>
            </a:r>
            <a:r>
              <a:rPr lang="en-US" sz="1000" dirty="0" smtClean="0"/>
              <a:t>legislation</a:t>
            </a:r>
            <a:r>
              <a:rPr lang="en-US" sz="1000" dirty="0"/>
              <a:t>, but </a:t>
            </a:r>
            <a:endParaRPr lang="en-US" sz="1000" dirty="0" smtClean="0"/>
          </a:p>
          <a:p>
            <a:r>
              <a:rPr lang="en-US" sz="1000" dirty="0" smtClean="0"/>
              <a:t>           program not yet </a:t>
            </a:r>
            <a:r>
              <a:rPr lang="en-US" sz="1000" dirty="0"/>
              <a:t>operational</a:t>
            </a:r>
          </a:p>
          <a:p>
            <a:endParaRPr lang="en-US" sz="1000" dirty="0"/>
          </a:p>
          <a:p>
            <a:r>
              <a:rPr lang="en-US" sz="1000" dirty="0"/>
              <a:t>           Legislation pending</a:t>
            </a:r>
          </a:p>
          <a:p>
            <a:endParaRPr lang="en-US" sz="1400" dirty="0"/>
          </a:p>
        </p:txBody>
      </p:sp>
      <p:sp>
        <p:nvSpPr>
          <p:cNvPr id="2058" name="Rectangle 175"/>
          <p:cNvSpPr>
            <a:spLocks noChangeArrowheads="1"/>
          </p:cNvSpPr>
          <p:nvPr/>
        </p:nvSpPr>
        <p:spPr bwMode="auto">
          <a:xfrm>
            <a:off x="6705600" y="4953000"/>
            <a:ext cx="202474" cy="219771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059" name="Rectangle 176"/>
          <p:cNvSpPr>
            <a:spLocks noChangeArrowheads="1"/>
          </p:cNvSpPr>
          <p:nvPr/>
        </p:nvSpPr>
        <p:spPr bwMode="auto">
          <a:xfrm>
            <a:off x="6705600" y="5334000"/>
            <a:ext cx="202474" cy="219771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060" name="Rectangle 177"/>
          <p:cNvSpPr>
            <a:spLocks noChangeArrowheads="1"/>
          </p:cNvSpPr>
          <p:nvPr/>
        </p:nvSpPr>
        <p:spPr bwMode="auto">
          <a:xfrm>
            <a:off x="6705600" y="5715000"/>
            <a:ext cx="202474" cy="21977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9" name="Straight Connector 128"/>
          <p:cNvCxnSpPr/>
          <p:nvPr/>
        </p:nvCxnSpPr>
        <p:spPr>
          <a:xfrm>
            <a:off x="6400800" y="2667000"/>
            <a:ext cx="13716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/>
          <p:cNvGrpSpPr/>
          <p:nvPr/>
        </p:nvGrpSpPr>
        <p:grpSpPr>
          <a:xfrm>
            <a:off x="1600200" y="5181600"/>
            <a:ext cx="1187450" cy="1485900"/>
            <a:chOff x="7467600" y="4800600"/>
            <a:chExt cx="1187450" cy="1485900"/>
          </a:xfrm>
          <a:solidFill>
            <a:srgbClr val="0066CC"/>
          </a:solidFill>
        </p:grpSpPr>
        <p:sp>
          <p:nvSpPr>
            <p:cNvPr id="131" name="Freeform 366"/>
            <p:cNvSpPr>
              <a:spLocks/>
            </p:cNvSpPr>
            <p:nvPr/>
          </p:nvSpPr>
          <p:spPr bwMode="auto">
            <a:xfrm>
              <a:off x="7467600" y="4800600"/>
              <a:ext cx="1165225" cy="1466850"/>
            </a:xfrm>
            <a:custGeom>
              <a:avLst/>
              <a:gdLst/>
              <a:ahLst/>
              <a:cxnLst>
                <a:cxn ang="0">
                  <a:pos x="576" y="24"/>
                </a:cxn>
                <a:cxn ang="0">
                  <a:pos x="620" y="82"/>
                </a:cxn>
                <a:cxn ang="0">
                  <a:pos x="666" y="122"/>
                </a:cxn>
                <a:cxn ang="0">
                  <a:pos x="734" y="136"/>
                </a:cxn>
                <a:cxn ang="0">
                  <a:pos x="716" y="190"/>
                </a:cxn>
                <a:cxn ang="0">
                  <a:pos x="706" y="256"/>
                </a:cxn>
                <a:cxn ang="0">
                  <a:pos x="648" y="310"/>
                </a:cxn>
                <a:cxn ang="0">
                  <a:pos x="584" y="364"/>
                </a:cxn>
                <a:cxn ang="0">
                  <a:pos x="526" y="420"/>
                </a:cxn>
                <a:cxn ang="0">
                  <a:pos x="472" y="464"/>
                </a:cxn>
                <a:cxn ang="0">
                  <a:pos x="440" y="490"/>
                </a:cxn>
                <a:cxn ang="0">
                  <a:pos x="400" y="518"/>
                </a:cxn>
                <a:cxn ang="0">
                  <a:pos x="374" y="546"/>
                </a:cxn>
                <a:cxn ang="0">
                  <a:pos x="350" y="590"/>
                </a:cxn>
                <a:cxn ang="0">
                  <a:pos x="332" y="726"/>
                </a:cxn>
                <a:cxn ang="0">
                  <a:pos x="332" y="816"/>
                </a:cxn>
                <a:cxn ang="0">
                  <a:pos x="292" y="860"/>
                </a:cxn>
                <a:cxn ang="0">
                  <a:pos x="282" y="900"/>
                </a:cxn>
                <a:cxn ang="0">
                  <a:pos x="210" y="924"/>
                </a:cxn>
                <a:cxn ang="0">
                  <a:pos x="126" y="892"/>
                </a:cxn>
                <a:cxn ang="0">
                  <a:pos x="94" y="842"/>
                </a:cxn>
                <a:cxn ang="0">
                  <a:pos x="90" y="784"/>
                </a:cxn>
                <a:cxn ang="0">
                  <a:pos x="58" y="720"/>
                </a:cxn>
                <a:cxn ang="0">
                  <a:pos x="76" y="684"/>
                </a:cxn>
                <a:cxn ang="0">
                  <a:pos x="62" y="634"/>
                </a:cxn>
                <a:cxn ang="0">
                  <a:pos x="90" y="612"/>
                </a:cxn>
                <a:cxn ang="0">
                  <a:pos x="76" y="582"/>
                </a:cxn>
                <a:cxn ang="0">
                  <a:pos x="94" y="562"/>
                </a:cxn>
                <a:cxn ang="0">
                  <a:pos x="54" y="528"/>
                </a:cxn>
                <a:cxn ang="0">
                  <a:pos x="0" y="478"/>
                </a:cxn>
                <a:cxn ang="0">
                  <a:pos x="44" y="468"/>
                </a:cxn>
                <a:cxn ang="0">
                  <a:pos x="102" y="492"/>
                </a:cxn>
                <a:cxn ang="0">
                  <a:pos x="112" y="540"/>
                </a:cxn>
                <a:cxn ang="0">
                  <a:pos x="130" y="500"/>
                </a:cxn>
                <a:cxn ang="0">
                  <a:pos x="140" y="478"/>
                </a:cxn>
                <a:cxn ang="0">
                  <a:pos x="156" y="442"/>
                </a:cxn>
                <a:cxn ang="0">
                  <a:pos x="234" y="402"/>
                </a:cxn>
                <a:cxn ang="0">
                  <a:pos x="324" y="392"/>
                </a:cxn>
                <a:cxn ang="0">
                  <a:pos x="342" y="346"/>
                </a:cxn>
                <a:cxn ang="0">
                  <a:pos x="396" y="338"/>
                </a:cxn>
                <a:cxn ang="0">
                  <a:pos x="414" y="284"/>
                </a:cxn>
                <a:cxn ang="0">
                  <a:pos x="444" y="212"/>
                </a:cxn>
                <a:cxn ang="0">
                  <a:pos x="480" y="166"/>
                </a:cxn>
                <a:cxn ang="0">
                  <a:pos x="486" y="94"/>
                </a:cxn>
                <a:cxn ang="0">
                  <a:pos x="508" y="32"/>
                </a:cxn>
                <a:cxn ang="0">
                  <a:pos x="552" y="0"/>
                </a:cxn>
              </a:cxnLst>
              <a:rect l="0" t="0" r="r" b="b"/>
              <a:pathLst>
                <a:path w="734" h="924">
                  <a:moveTo>
                    <a:pt x="552" y="0"/>
                  </a:moveTo>
                  <a:lnTo>
                    <a:pt x="576" y="24"/>
                  </a:lnTo>
                  <a:lnTo>
                    <a:pt x="588" y="54"/>
                  </a:lnTo>
                  <a:lnTo>
                    <a:pt x="620" y="82"/>
                  </a:lnTo>
                  <a:lnTo>
                    <a:pt x="626" y="112"/>
                  </a:lnTo>
                  <a:lnTo>
                    <a:pt x="666" y="122"/>
                  </a:lnTo>
                  <a:lnTo>
                    <a:pt x="728" y="118"/>
                  </a:lnTo>
                  <a:lnTo>
                    <a:pt x="734" y="136"/>
                  </a:lnTo>
                  <a:lnTo>
                    <a:pt x="732" y="162"/>
                  </a:lnTo>
                  <a:lnTo>
                    <a:pt x="716" y="190"/>
                  </a:lnTo>
                  <a:lnTo>
                    <a:pt x="706" y="220"/>
                  </a:lnTo>
                  <a:lnTo>
                    <a:pt x="706" y="256"/>
                  </a:lnTo>
                  <a:lnTo>
                    <a:pt x="684" y="280"/>
                  </a:lnTo>
                  <a:lnTo>
                    <a:pt x="648" y="310"/>
                  </a:lnTo>
                  <a:lnTo>
                    <a:pt x="630" y="316"/>
                  </a:lnTo>
                  <a:lnTo>
                    <a:pt x="584" y="364"/>
                  </a:lnTo>
                  <a:lnTo>
                    <a:pt x="552" y="396"/>
                  </a:lnTo>
                  <a:lnTo>
                    <a:pt x="526" y="420"/>
                  </a:lnTo>
                  <a:lnTo>
                    <a:pt x="500" y="438"/>
                  </a:lnTo>
                  <a:lnTo>
                    <a:pt x="472" y="464"/>
                  </a:lnTo>
                  <a:lnTo>
                    <a:pt x="458" y="486"/>
                  </a:lnTo>
                  <a:lnTo>
                    <a:pt x="440" y="490"/>
                  </a:lnTo>
                  <a:lnTo>
                    <a:pt x="426" y="510"/>
                  </a:lnTo>
                  <a:lnTo>
                    <a:pt x="400" y="518"/>
                  </a:lnTo>
                  <a:lnTo>
                    <a:pt x="378" y="526"/>
                  </a:lnTo>
                  <a:lnTo>
                    <a:pt x="374" y="546"/>
                  </a:lnTo>
                  <a:lnTo>
                    <a:pt x="368" y="572"/>
                  </a:lnTo>
                  <a:lnTo>
                    <a:pt x="350" y="590"/>
                  </a:lnTo>
                  <a:lnTo>
                    <a:pt x="338" y="644"/>
                  </a:lnTo>
                  <a:lnTo>
                    <a:pt x="332" y="726"/>
                  </a:lnTo>
                  <a:lnTo>
                    <a:pt x="336" y="778"/>
                  </a:lnTo>
                  <a:lnTo>
                    <a:pt x="332" y="816"/>
                  </a:lnTo>
                  <a:lnTo>
                    <a:pt x="314" y="860"/>
                  </a:lnTo>
                  <a:lnTo>
                    <a:pt x="292" y="860"/>
                  </a:lnTo>
                  <a:lnTo>
                    <a:pt x="282" y="874"/>
                  </a:lnTo>
                  <a:lnTo>
                    <a:pt x="282" y="900"/>
                  </a:lnTo>
                  <a:lnTo>
                    <a:pt x="252" y="914"/>
                  </a:lnTo>
                  <a:lnTo>
                    <a:pt x="210" y="924"/>
                  </a:lnTo>
                  <a:lnTo>
                    <a:pt x="152" y="918"/>
                  </a:lnTo>
                  <a:lnTo>
                    <a:pt x="126" y="892"/>
                  </a:lnTo>
                  <a:lnTo>
                    <a:pt x="102" y="860"/>
                  </a:lnTo>
                  <a:lnTo>
                    <a:pt x="94" y="842"/>
                  </a:lnTo>
                  <a:lnTo>
                    <a:pt x="98" y="820"/>
                  </a:lnTo>
                  <a:lnTo>
                    <a:pt x="90" y="784"/>
                  </a:lnTo>
                  <a:lnTo>
                    <a:pt x="84" y="748"/>
                  </a:lnTo>
                  <a:lnTo>
                    <a:pt x="58" y="720"/>
                  </a:lnTo>
                  <a:lnTo>
                    <a:pt x="58" y="706"/>
                  </a:lnTo>
                  <a:lnTo>
                    <a:pt x="76" y="684"/>
                  </a:lnTo>
                  <a:lnTo>
                    <a:pt x="76" y="652"/>
                  </a:lnTo>
                  <a:lnTo>
                    <a:pt x="62" y="634"/>
                  </a:lnTo>
                  <a:lnTo>
                    <a:pt x="76" y="622"/>
                  </a:lnTo>
                  <a:lnTo>
                    <a:pt x="90" y="612"/>
                  </a:lnTo>
                  <a:lnTo>
                    <a:pt x="86" y="594"/>
                  </a:lnTo>
                  <a:lnTo>
                    <a:pt x="76" y="582"/>
                  </a:lnTo>
                  <a:lnTo>
                    <a:pt x="76" y="568"/>
                  </a:lnTo>
                  <a:lnTo>
                    <a:pt x="94" y="562"/>
                  </a:lnTo>
                  <a:lnTo>
                    <a:pt x="68" y="536"/>
                  </a:lnTo>
                  <a:lnTo>
                    <a:pt x="54" y="528"/>
                  </a:lnTo>
                  <a:lnTo>
                    <a:pt x="40" y="508"/>
                  </a:lnTo>
                  <a:lnTo>
                    <a:pt x="0" y="478"/>
                  </a:lnTo>
                  <a:lnTo>
                    <a:pt x="18" y="468"/>
                  </a:lnTo>
                  <a:lnTo>
                    <a:pt x="44" y="468"/>
                  </a:lnTo>
                  <a:lnTo>
                    <a:pt x="76" y="486"/>
                  </a:lnTo>
                  <a:lnTo>
                    <a:pt x="102" y="492"/>
                  </a:lnTo>
                  <a:lnTo>
                    <a:pt x="98" y="518"/>
                  </a:lnTo>
                  <a:lnTo>
                    <a:pt x="112" y="540"/>
                  </a:lnTo>
                  <a:lnTo>
                    <a:pt x="126" y="532"/>
                  </a:lnTo>
                  <a:lnTo>
                    <a:pt x="130" y="500"/>
                  </a:lnTo>
                  <a:lnTo>
                    <a:pt x="126" y="486"/>
                  </a:lnTo>
                  <a:lnTo>
                    <a:pt x="140" y="478"/>
                  </a:lnTo>
                  <a:lnTo>
                    <a:pt x="158" y="474"/>
                  </a:lnTo>
                  <a:lnTo>
                    <a:pt x="156" y="442"/>
                  </a:lnTo>
                  <a:lnTo>
                    <a:pt x="184" y="424"/>
                  </a:lnTo>
                  <a:lnTo>
                    <a:pt x="234" y="402"/>
                  </a:lnTo>
                  <a:lnTo>
                    <a:pt x="282" y="396"/>
                  </a:lnTo>
                  <a:lnTo>
                    <a:pt x="324" y="392"/>
                  </a:lnTo>
                  <a:lnTo>
                    <a:pt x="342" y="378"/>
                  </a:lnTo>
                  <a:lnTo>
                    <a:pt x="342" y="346"/>
                  </a:lnTo>
                  <a:lnTo>
                    <a:pt x="350" y="330"/>
                  </a:lnTo>
                  <a:lnTo>
                    <a:pt x="396" y="338"/>
                  </a:lnTo>
                  <a:lnTo>
                    <a:pt x="418" y="316"/>
                  </a:lnTo>
                  <a:lnTo>
                    <a:pt x="414" y="284"/>
                  </a:lnTo>
                  <a:lnTo>
                    <a:pt x="422" y="244"/>
                  </a:lnTo>
                  <a:lnTo>
                    <a:pt x="444" y="212"/>
                  </a:lnTo>
                  <a:lnTo>
                    <a:pt x="458" y="198"/>
                  </a:lnTo>
                  <a:lnTo>
                    <a:pt x="480" y="166"/>
                  </a:lnTo>
                  <a:lnTo>
                    <a:pt x="490" y="130"/>
                  </a:lnTo>
                  <a:lnTo>
                    <a:pt x="486" y="94"/>
                  </a:lnTo>
                  <a:lnTo>
                    <a:pt x="490" y="68"/>
                  </a:lnTo>
                  <a:lnTo>
                    <a:pt x="508" y="32"/>
                  </a:lnTo>
                  <a:lnTo>
                    <a:pt x="530" y="4"/>
                  </a:lnTo>
                  <a:lnTo>
                    <a:pt x="55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2" name="Freeform 369"/>
            <p:cNvSpPr>
              <a:spLocks noEditPoints="1"/>
            </p:cNvSpPr>
            <p:nvPr/>
          </p:nvSpPr>
          <p:spPr bwMode="auto">
            <a:xfrm>
              <a:off x="7467600" y="4800600"/>
              <a:ext cx="1187450" cy="1485900"/>
            </a:xfrm>
            <a:custGeom>
              <a:avLst/>
              <a:gdLst/>
              <a:ahLst/>
              <a:cxnLst>
                <a:cxn ang="0">
                  <a:pos x="494" y="72"/>
                </a:cxn>
                <a:cxn ang="0">
                  <a:pos x="482" y="170"/>
                </a:cxn>
                <a:cxn ang="0">
                  <a:pos x="418" y="290"/>
                </a:cxn>
                <a:cxn ang="0">
                  <a:pos x="346" y="350"/>
                </a:cxn>
                <a:cxn ang="0">
                  <a:pos x="288" y="396"/>
                </a:cxn>
                <a:cxn ang="0">
                  <a:pos x="158" y="446"/>
                </a:cxn>
                <a:cxn ang="0">
                  <a:pos x="128" y="488"/>
                </a:cxn>
                <a:cxn ang="0">
                  <a:pos x="122" y="540"/>
                </a:cxn>
                <a:cxn ang="0">
                  <a:pos x="86" y="488"/>
                </a:cxn>
                <a:cxn ang="0">
                  <a:pos x="44" y="516"/>
                </a:cxn>
                <a:cxn ang="0">
                  <a:pos x="94" y="566"/>
                </a:cxn>
                <a:cxn ang="0">
                  <a:pos x="94" y="616"/>
                </a:cxn>
                <a:cxn ang="0">
                  <a:pos x="80" y="688"/>
                </a:cxn>
                <a:cxn ang="0">
                  <a:pos x="86" y="756"/>
                </a:cxn>
                <a:cxn ang="0">
                  <a:pos x="130" y="902"/>
                </a:cxn>
                <a:cxn ang="0">
                  <a:pos x="294" y="908"/>
                </a:cxn>
                <a:cxn ang="0">
                  <a:pos x="344" y="824"/>
                </a:cxn>
                <a:cxn ang="0">
                  <a:pos x="352" y="650"/>
                </a:cxn>
                <a:cxn ang="0">
                  <a:pos x="388" y="554"/>
                </a:cxn>
                <a:cxn ang="0">
                  <a:pos x="436" y="522"/>
                </a:cxn>
                <a:cxn ang="0">
                  <a:pos x="484" y="474"/>
                </a:cxn>
                <a:cxn ang="0">
                  <a:pos x="562" y="406"/>
                </a:cxn>
                <a:cxn ang="0">
                  <a:pos x="720" y="264"/>
                </a:cxn>
                <a:cxn ang="0">
                  <a:pos x="744" y="170"/>
                </a:cxn>
                <a:cxn ang="0">
                  <a:pos x="640" y="114"/>
                </a:cxn>
                <a:cxn ang="0">
                  <a:pos x="588" y="28"/>
                </a:cxn>
                <a:cxn ang="0">
                  <a:pos x="580" y="34"/>
                </a:cxn>
                <a:cxn ang="0">
                  <a:pos x="674" y="134"/>
                </a:cxn>
                <a:cxn ang="0">
                  <a:pos x="734" y="166"/>
                </a:cxn>
                <a:cxn ang="0">
                  <a:pos x="710" y="224"/>
                </a:cxn>
                <a:cxn ang="0">
                  <a:pos x="654" y="310"/>
                </a:cxn>
                <a:cxn ang="0">
                  <a:pos x="506" y="440"/>
                </a:cxn>
                <a:cxn ang="0">
                  <a:pos x="444" y="490"/>
                </a:cxn>
                <a:cxn ang="0">
                  <a:pos x="382" y="528"/>
                </a:cxn>
                <a:cxn ang="0">
                  <a:pos x="354" y="594"/>
                </a:cxn>
                <a:cxn ang="0">
                  <a:pos x="338" y="784"/>
                </a:cxn>
                <a:cxn ang="0">
                  <a:pos x="298" y="862"/>
                </a:cxn>
                <a:cxn ang="0">
                  <a:pos x="258" y="916"/>
                </a:cxn>
                <a:cxn ang="0">
                  <a:pos x="138" y="894"/>
                </a:cxn>
                <a:cxn ang="0">
                  <a:pos x="96" y="752"/>
                </a:cxn>
                <a:cxn ang="0">
                  <a:pos x="90" y="692"/>
                </a:cxn>
                <a:cxn ang="0">
                  <a:pos x="100" y="598"/>
                </a:cxn>
                <a:cxn ang="0">
                  <a:pos x="112" y="570"/>
                </a:cxn>
                <a:cxn ang="0">
                  <a:pos x="52" y="510"/>
                </a:cxn>
                <a:cxn ang="0">
                  <a:pos x="50" y="478"/>
                </a:cxn>
                <a:cxn ang="0">
                  <a:pos x="118" y="552"/>
                </a:cxn>
                <a:cxn ang="0">
                  <a:pos x="150" y="490"/>
                </a:cxn>
                <a:cxn ang="0">
                  <a:pos x="194" y="434"/>
                </a:cxn>
                <a:cxn ang="0">
                  <a:pos x="290" y="406"/>
                </a:cxn>
                <a:cxn ang="0">
                  <a:pos x="360" y="342"/>
                </a:cxn>
                <a:cxn ang="0">
                  <a:pos x="428" y="290"/>
                </a:cxn>
                <a:cxn ang="0">
                  <a:pos x="492" y="174"/>
                </a:cxn>
                <a:cxn ang="0">
                  <a:pos x="502" y="76"/>
                </a:cxn>
                <a:cxn ang="0">
                  <a:pos x="558" y="12"/>
                </a:cxn>
              </a:cxnLst>
              <a:rect l="0" t="0" r="r" b="b"/>
              <a:pathLst>
                <a:path w="748" h="936">
                  <a:moveTo>
                    <a:pt x="558" y="0"/>
                  </a:moveTo>
                  <a:lnTo>
                    <a:pt x="534" y="4"/>
                  </a:lnTo>
                  <a:lnTo>
                    <a:pt x="512" y="36"/>
                  </a:lnTo>
                  <a:lnTo>
                    <a:pt x="512" y="36"/>
                  </a:lnTo>
                  <a:lnTo>
                    <a:pt x="494" y="72"/>
                  </a:lnTo>
                  <a:lnTo>
                    <a:pt x="494" y="72"/>
                  </a:lnTo>
                  <a:lnTo>
                    <a:pt x="490" y="100"/>
                  </a:lnTo>
                  <a:lnTo>
                    <a:pt x="490" y="100"/>
                  </a:lnTo>
                  <a:lnTo>
                    <a:pt x="494" y="134"/>
                  </a:lnTo>
                  <a:lnTo>
                    <a:pt x="494" y="134"/>
                  </a:lnTo>
                  <a:lnTo>
                    <a:pt x="482" y="170"/>
                  </a:lnTo>
                  <a:lnTo>
                    <a:pt x="482" y="170"/>
                  </a:lnTo>
                  <a:lnTo>
                    <a:pt x="462" y="200"/>
                  </a:lnTo>
                  <a:lnTo>
                    <a:pt x="462" y="200"/>
                  </a:lnTo>
                  <a:lnTo>
                    <a:pt x="448" y="214"/>
                  </a:lnTo>
                  <a:lnTo>
                    <a:pt x="426" y="248"/>
                  </a:lnTo>
                  <a:lnTo>
                    <a:pt x="418" y="290"/>
                  </a:lnTo>
                  <a:lnTo>
                    <a:pt x="418" y="290"/>
                  </a:lnTo>
                  <a:lnTo>
                    <a:pt x="420" y="320"/>
                  </a:lnTo>
                  <a:lnTo>
                    <a:pt x="420" y="320"/>
                  </a:lnTo>
                  <a:lnTo>
                    <a:pt x="402" y="338"/>
                  </a:lnTo>
                  <a:lnTo>
                    <a:pt x="402" y="338"/>
                  </a:lnTo>
                  <a:lnTo>
                    <a:pt x="354" y="332"/>
                  </a:lnTo>
                  <a:lnTo>
                    <a:pt x="346" y="350"/>
                  </a:lnTo>
                  <a:lnTo>
                    <a:pt x="346" y="350"/>
                  </a:lnTo>
                  <a:lnTo>
                    <a:pt x="346" y="382"/>
                  </a:lnTo>
                  <a:lnTo>
                    <a:pt x="346" y="382"/>
                  </a:lnTo>
                  <a:lnTo>
                    <a:pt x="330" y="394"/>
                  </a:lnTo>
                  <a:lnTo>
                    <a:pt x="330" y="394"/>
                  </a:lnTo>
                  <a:lnTo>
                    <a:pt x="288" y="396"/>
                  </a:lnTo>
                  <a:lnTo>
                    <a:pt x="288" y="396"/>
                  </a:lnTo>
                  <a:lnTo>
                    <a:pt x="242" y="404"/>
                  </a:lnTo>
                  <a:lnTo>
                    <a:pt x="190" y="426"/>
                  </a:lnTo>
                  <a:lnTo>
                    <a:pt x="190" y="426"/>
                  </a:lnTo>
                  <a:lnTo>
                    <a:pt x="160" y="444"/>
                  </a:lnTo>
                  <a:lnTo>
                    <a:pt x="158" y="446"/>
                  </a:lnTo>
                  <a:lnTo>
                    <a:pt x="158" y="446"/>
                  </a:lnTo>
                  <a:lnTo>
                    <a:pt x="162" y="476"/>
                  </a:lnTo>
                  <a:lnTo>
                    <a:pt x="162" y="476"/>
                  </a:lnTo>
                  <a:lnTo>
                    <a:pt x="148" y="480"/>
                  </a:lnTo>
                  <a:lnTo>
                    <a:pt x="128" y="488"/>
                  </a:lnTo>
                  <a:lnTo>
                    <a:pt x="128" y="488"/>
                  </a:lnTo>
                  <a:lnTo>
                    <a:pt x="134" y="506"/>
                  </a:lnTo>
                  <a:lnTo>
                    <a:pt x="134" y="506"/>
                  </a:lnTo>
                  <a:lnTo>
                    <a:pt x="130" y="536"/>
                  </a:lnTo>
                  <a:lnTo>
                    <a:pt x="130" y="536"/>
                  </a:lnTo>
                  <a:lnTo>
                    <a:pt x="122" y="540"/>
                  </a:lnTo>
                  <a:lnTo>
                    <a:pt x="122" y="540"/>
                  </a:lnTo>
                  <a:lnTo>
                    <a:pt x="110" y="522"/>
                  </a:lnTo>
                  <a:lnTo>
                    <a:pt x="110" y="522"/>
                  </a:lnTo>
                  <a:lnTo>
                    <a:pt x="114" y="496"/>
                  </a:lnTo>
                  <a:lnTo>
                    <a:pt x="114" y="496"/>
                  </a:lnTo>
                  <a:lnTo>
                    <a:pt x="86" y="488"/>
                  </a:lnTo>
                  <a:lnTo>
                    <a:pt x="86" y="488"/>
                  </a:lnTo>
                  <a:lnTo>
                    <a:pt x="54" y="468"/>
                  </a:lnTo>
                  <a:lnTo>
                    <a:pt x="26" y="468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44" y="516"/>
                  </a:lnTo>
                  <a:lnTo>
                    <a:pt x="44" y="516"/>
                  </a:lnTo>
                  <a:lnTo>
                    <a:pt x="60" y="538"/>
                  </a:lnTo>
                  <a:lnTo>
                    <a:pt x="60" y="538"/>
                  </a:lnTo>
                  <a:lnTo>
                    <a:pt x="74" y="546"/>
                  </a:lnTo>
                  <a:lnTo>
                    <a:pt x="74" y="546"/>
                  </a:lnTo>
                  <a:lnTo>
                    <a:pt x="94" y="566"/>
                  </a:lnTo>
                  <a:lnTo>
                    <a:pt x="94" y="566"/>
                  </a:lnTo>
                  <a:lnTo>
                    <a:pt x="80" y="572"/>
                  </a:lnTo>
                  <a:lnTo>
                    <a:pt x="80" y="590"/>
                  </a:lnTo>
                  <a:lnTo>
                    <a:pt x="80" y="590"/>
                  </a:lnTo>
                  <a:lnTo>
                    <a:pt x="90" y="602"/>
                  </a:lnTo>
                  <a:lnTo>
                    <a:pt x="90" y="602"/>
                  </a:lnTo>
                  <a:lnTo>
                    <a:pt x="94" y="616"/>
                  </a:lnTo>
                  <a:lnTo>
                    <a:pt x="94" y="616"/>
                  </a:lnTo>
                  <a:lnTo>
                    <a:pt x="62" y="638"/>
                  </a:lnTo>
                  <a:lnTo>
                    <a:pt x="62" y="638"/>
                  </a:lnTo>
                  <a:lnTo>
                    <a:pt x="80" y="660"/>
                  </a:lnTo>
                  <a:lnTo>
                    <a:pt x="80" y="660"/>
                  </a:lnTo>
                  <a:lnTo>
                    <a:pt x="80" y="688"/>
                  </a:lnTo>
                  <a:lnTo>
                    <a:pt x="80" y="688"/>
                  </a:lnTo>
                  <a:lnTo>
                    <a:pt x="62" y="710"/>
                  </a:lnTo>
                  <a:lnTo>
                    <a:pt x="62" y="728"/>
                  </a:lnTo>
                  <a:lnTo>
                    <a:pt x="62" y="728"/>
                  </a:lnTo>
                  <a:lnTo>
                    <a:pt x="86" y="756"/>
                  </a:lnTo>
                  <a:lnTo>
                    <a:pt x="86" y="756"/>
                  </a:lnTo>
                  <a:lnTo>
                    <a:pt x="100" y="826"/>
                  </a:lnTo>
                  <a:lnTo>
                    <a:pt x="100" y="826"/>
                  </a:lnTo>
                  <a:lnTo>
                    <a:pt x="96" y="848"/>
                  </a:lnTo>
                  <a:lnTo>
                    <a:pt x="104" y="868"/>
                  </a:lnTo>
                  <a:lnTo>
                    <a:pt x="130" y="902"/>
                  </a:lnTo>
                  <a:lnTo>
                    <a:pt x="130" y="902"/>
                  </a:lnTo>
                  <a:lnTo>
                    <a:pt x="156" y="928"/>
                  </a:lnTo>
                  <a:lnTo>
                    <a:pt x="158" y="928"/>
                  </a:lnTo>
                  <a:lnTo>
                    <a:pt x="218" y="936"/>
                  </a:lnTo>
                  <a:lnTo>
                    <a:pt x="262" y="924"/>
                  </a:lnTo>
                  <a:lnTo>
                    <a:pt x="294" y="908"/>
                  </a:lnTo>
                  <a:lnTo>
                    <a:pt x="294" y="908"/>
                  </a:lnTo>
                  <a:lnTo>
                    <a:pt x="294" y="882"/>
                  </a:lnTo>
                  <a:lnTo>
                    <a:pt x="294" y="882"/>
                  </a:lnTo>
                  <a:lnTo>
                    <a:pt x="302" y="872"/>
                  </a:lnTo>
                  <a:lnTo>
                    <a:pt x="302" y="872"/>
                  </a:lnTo>
                  <a:lnTo>
                    <a:pt x="326" y="872"/>
                  </a:lnTo>
                  <a:lnTo>
                    <a:pt x="344" y="824"/>
                  </a:lnTo>
                  <a:lnTo>
                    <a:pt x="344" y="824"/>
                  </a:lnTo>
                  <a:lnTo>
                    <a:pt x="348" y="784"/>
                  </a:lnTo>
                  <a:lnTo>
                    <a:pt x="348" y="784"/>
                  </a:lnTo>
                  <a:lnTo>
                    <a:pt x="344" y="732"/>
                  </a:lnTo>
                  <a:lnTo>
                    <a:pt x="344" y="732"/>
                  </a:lnTo>
                  <a:lnTo>
                    <a:pt x="352" y="650"/>
                  </a:lnTo>
                  <a:lnTo>
                    <a:pt x="352" y="650"/>
                  </a:lnTo>
                  <a:lnTo>
                    <a:pt x="362" y="598"/>
                  </a:lnTo>
                  <a:lnTo>
                    <a:pt x="362" y="598"/>
                  </a:lnTo>
                  <a:lnTo>
                    <a:pt x="380" y="580"/>
                  </a:lnTo>
                  <a:lnTo>
                    <a:pt x="388" y="554"/>
                  </a:lnTo>
                  <a:lnTo>
                    <a:pt x="388" y="554"/>
                  </a:lnTo>
                  <a:lnTo>
                    <a:pt x="392" y="536"/>
                  </a:lnTo>
                  <a:lnTo>
                    <a:pt x="392" y="536"/>
                  </a:lnTo>
                  <a:lnTo>
                    <a:pt x="410" y="528"/>
                  </a:lnTo>
                  <a:lnTo>
                    <a:pt x="410" y="528"/>
                  </a:lnTo>
                  <a:lnTo>
                    <a:pt x="436" y="522"/>
                  </a:lnTo>
                  <a:lnTo>
                    <a:pt x="436" y="522"/>
                  </a:lnTo>
                  <a:lnTo>
                    <a:pt x="450" y="500"/>
                  </a:lnTo>
                  <a:lnTo>
                    <a:pt x="450" y="500"/>
                  </a:lnTo>
                  <a:lnTo>
                    <a:pt x="468" y="496"/>
                  </a:lnTo>
                  <a:lnTo>
                    <a:pt x="468" y="496"/>
                  </a:lnTo>
                  <a:lnTo>
                    <a:pt x="484" y="474"/>
                  </a:lnTo>
                  <a:lnTo>
                    <a:pt x="484" y="474"/>
                  </a:lnTo>
                  <a:lnTo>
                    <a:pt x="512" y="448"/>
                  </a:lnTo>
                  <a:lnTo>
                    <a:pt x="512" y="448"/>
                  </a:lnTo>
                  <a:lnTo>
                    <a:pt x="538" y="430"/>
                  </a:lnTo>
                  <a:lnTo>
                    <a:pt x="538" y="430"/>
                  </a:lnTo>
                  <a:lnTo>
                    <a:pt x="562" y="406"/>
                  </a:lnTo>
                  <a:lnTo>
                    <a:pt x="562" y="406"/>
                  </a:lnTo>
                  <a:lnTo>
                    <a:pt x="642" y="326"/>
                  </a:lnTo>
                  <a:lnTo>
                    <a:pt x="642" y="326"/>
                  </a:lnTo>
                  <a:lnTo>
                    <a:pt x="660" y="320"/>
                  </a:lnTo>
                  <a:lnTo>
                    <a:pt x="696" y="290"/>
                  </a:lnTo>
                  <a:lnTo>
                    <a:pt x="720" y="264"/>
                  </a:lnTo>
                  <a:lnTo>
                    <a:pt x="720" y="264"/>
                  </a:lnTo>
                  <a:lnTo>
                    <a:pt x="720" y="226"/>
                  </a:lnTo>
                  <a:lnTo>
                    <a:pt x="720" y="226"/>
                  </a:lnTo>
                  <a:lnTo>
                    <a:pt x="730" y="198"/>
                  </a:lnTo>
                  <a:lnTo>
                    <a:pt x="730" y="198"/>
                  </a:lnTo>
                  <a:lnTo>
                    <a:pt x="744" y="170"/>
                  </a:lnTo>
                  <a:lnTo>
                    <a:pt x="744" y="170"/>
                  </a:lnTo>
                  <a:lnTo>
                    <a:pt x="748" y="142"/>
                  </a:lnTo>
                  <a:lnTo>
                    <a:pt x="740" y="120"/>
                  </a:lnTo>
                  <a:lnTo>
                    <a:pt x="740" y="120"/>
                  </a:lnTo>
                  <a:lnTo>
                    <a:pt x="676" y="124"/>
                  </a:lnTo>
                  <a:lnTo>
                    <a:pt x="676" y="124"/>
                  </a:lnTo>
                  <a:lnTo>
                    <a:pt x="640" y="114"/>
                  </a:lnTo>
                  <a:lnTo>
                    <a:pt x="640" y="114"/>
                  </a:lnTo>
                  <a:lnTo>
                    <a:pt x="632" y="86"/>
                  </a:lnTo>
                  <a:lnTo>
                    <a:pt x="632" y="86"/>
                  </a:lnTo>
                  <a:lnTo>
                    <a:pt x="600" y="56"/>
                  </a:lnTo>
                  <a:lnTo>
                    <a:pt x="600" y="56"/>
                  </a:lnTo>
                  <a:lnTo>
                    <a:pt x="588" y="28"/>
                  </a:lnTo>
                  <a:lnTo>
                    <a:pt x="562" y="0"/>
                  </a:lnTo>
                  <a:lnTo>
                    <a:pt x="558" y="0"/>
                  </a:lnTo>
                  <a:close/>
                  <a:moveTo>
                    <a:pt x="558" y="12"/>
                  </a:moveTo>
                  <a:lnTo>
                    <a:pt x="558" y="12"/>
                  </a:lnTo>
                  <a:lnTo>
                    <a:pt x="580" y="34"/>
                  </a:lnTo>
                  <a:lnTo>
                    <a:pt x="580" y="34"/>
                  </a:lnTo>
                  <a:lnTo>
                    <a:pt x="592" y="62"/>
                  </a:lnTo>
                  <a:lnTo>
                    <a:pt x="592" y="62"/>
                  </a:lnTo>
                  <a:lnTo>
                    <a:pt x="624" y="92"/>
                  </a:lnTo>
                  <a:lnTo>
                    <a:pt x="624" y="92"/>
                  </a:lnTo>
                  <a:lnTo>
                    <a:pt x="630" y="122"/>
                  </a:lnTo>
                  <a:lnTo>
                    <a:pt x="674" y="134"/>
                  </a:lnTo>
                  <a:lnTo>
                    <a:pt x="674" y="134"/>
                  </a:lnTo>
                  <a:lnTo>
                    <a:pt x="732" y="130"/>
                  </a:lnTo>
                  <a:lnTo>
                    <a:pt x="732" y="130"/>
                  </a:lnTo>
                  <a:lnTo>
                    <a:pt x="738" y="144"/>
                  </a:lnTo>
                  <a:lnTo>
                    <a:pt x="738" y="144"/>
                  </a:lnTo>
                  <a:lnTo>
                    <a:pt x="734" y="166"/>
                  </a:lnTo>
                  <a:lnTo>
                    <a:pt x="734" y="166"/>
                  </a:lnTo>
                  <a:lnTo>
                    <a:pt x="720" y="194"/>
                  </a:lnTo>
                  <a:lnTo>
                    <a:pt x="720" y="194"/>
                  </a:lnTo>
                  <a:lnTo>
                    <a:pt x="710" y="224"/>
                  </a:lnTo>
                  <a:lnTo>
                    <a:pt x="710" y="224"/>
                  </a:lnTo>
                  <a:lnTo>
                    <a:pt x="710" y="224"/>
                  </a:lnTo>
                  <a:lnTo>
                    <a:pt x="710" y="260"/>
                  </a:lnTo>
                  <a:lnTo>
                    <a:pt x="710" y="260"/>
                  </a:lnTo>
                  <a:lnTo>
                    <a:pt x="690" y="282"/>
                  </a:lnTo>
                  <a:lnTo>
                    <a:pt x="690" y="282"/>
                  </a:lnTo>
                  <a:lnTo>
                    <a:pt x="654" y="310"/>
                  </a:lnTo>
                  <a:lnTo>
                    <a:pt x="654" y="310"/>
                  </a:lnTo>
                  <a:lnTo>
                    <a:pt x="636" y="318"/>
                  </a:lnTo>
                  <a:lnTo>
                    <a:pt x="636" y="318"/>
                  </a:lnTo>
                  <a:lnTo>
                    <a:pt x="530" y="424"/>
                  </a:lnTo>
                  <a:lnTo>
                    <a:pt x="530" y="424"/>
                  </a:lnTo>
                  <a:lnTo>
                    <a:pt x="506" y="440"/>
                  </a:lnTo>
                  <a:lnTo>
                    <a:pt x="506" y="440"/>
                  </a:lnTo>
                  <a:lnTo>
                    <a:pt x="476" y="466"/>
                  </a:lnTo>
                  <a:lnTo>
                    <a:pt x="476" y="466"/>
                  </a:lnTo>
                  <a:lnTo>
                    <a:pt x="476" y="466"/>
                  </a:lnTo>
                  <a:lnTo>
                    <a:pt x="462" y="488"/>
                  </a:lnTo>
                  <a:lnTo>
                    <a:pt x="462" y="48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0" y="512"/>
                  </a:lnTo>
                  <a:lnTo>
                    <a:pt x="430" y="512"/>
                  </a:lnTo>
                  <a:lnTo>
                    <a:pt x="406" y="520"/>
                  </a:lnTo>
                  <a:lnTo>
                    <a:pt x="406" y="520"/>
                  </a:lnTo>
                  <a:lnTo>
                    <a:pt x="382" y="528"/>
                  </a:lnTo>
                  <a:lnTo>
                    <a:pt x="382" y="528"/>
                  </a:lnTo>
                  <a:lnTo>
                    <a:pt x="378" y="552"/>
                  </a:lnTo>
                  <a:lnTo>
                    <a:pt x="378" y="552"/>
                  </a:lnTo>
                  <a:lnTo>
                    <a:pt x="372" y="576"/>
                  </a:lnTo>
                  <a:lnTo>
                    <a:pt x="372" y="576"/>
                  </a:lnTo>
                  <a:lnTo>
                    <a:pt x="354" y="594"/>
                  </a:lnTo>
                  <a:lnTo>
                    <a:pt x="342" y="650"/>
                  </a:lnTo>
                  <a:lnTo>
                    <a:pt x="342" y="650"/>
                  </a:lnTo>
                  <a:lnTo>
                    <a:pt x="334" y="732"/>
                  </a:lnTo>
                  <a:lnTo>
                    <a:pt x="334" y="732"/>
                  </a:lnTo>
                  <a:lnTo>
                    <a:pt x="334" y="732"/>
                  </a:lnTo>
                  <a:lnTo>
                    <a:pt x="338" y="784"/>
                  </a:lnTo>
                  <a:lnTo>
                    <a:pt x="338" y="784"/>
                  </a:lnTo>
                  <a:lnTo>
                    <a:pt x="334" y="822"/>
                  </a:lnTo>
                  <a:lnTo>
                    <a:pt x="334" y="822"/>
                  </a:lnTo>
                  <a:lnTo>
                    <a:pt x="318" y="862"/>
                  </a:lnTo>
                  <a:lnTo>
                    <a:pt x="318" y="862"/>
                  </a:lnTo>
                  <a:lnTo>
                    <a:pt x="298" y="862"/>
                  </a:lnTo>
                  <a:lnTo>
                    <a:pt x="284" y="878"/>
                  </a:lnTo>
                  <a:lnTo>
                    <a:pt x="284" y="878"/>
                  </a:lnTo>
                  <a:lnTo>
                    <a:pt x="284" y="902"/>
                  </a:lnTo>
                  <a:lnTo>
                    <a:pt x="284" y="902"/>
                  </a:lnTo>
                  <a:lnTo>
                    <a:pt x="258" y="916"/>
                  </a:lnTo>
                  <a:lnTo>
                    <a:pt x="258" y="916"/>
                  </a:lnTo>
                  <a:lnTo>
                    <a:pt x="218" y="926"/>
                  </a:lnTo>
                  <a:lnTo>
                    <a:pt x="218" y="926"/>
                  </a:lnTo>
                  <a:lnTo>
                    <a:pt x="162" y="918"/>
                  </a:lnTo>
                  <a:lnTo>
                    <a:pt x="162" y="918"/>
                  </a:lnTo>
                  <a:lnTo>
                    <a:pt x="138" y="894"/>
                  </a:lnTo>
                  <a:lnTo>
                    <a:pt x="138" y="894"/>
                  </a:lnTo>
                  <a:lnTo>
                    <a:pt x="114" y="864"/>
                  </a:lnTo>
                  <a:lnTo>
                    <a:pt x="114" y="864"/>
                  </a:lnTo>
                  <a:lnTo>
                    <a:pt x="108" y="848"/>
                  </a:lnTo>
                  <a:lnTo>
                    <a:pt x="108" y="848"/>
                  </a:lnTo>
                  <a:lnTo>
                    <a:pt x="110" y="826"/>
                  </a:lnTo>
                  <a:lnTo>
                    <a:pt x="96" y="752"/>
                  </a:lnTo>
                  <a:lnTo>
                    <a:pt x="96" y="752"/>
                  </a:lnTo>
                  <a:lnTo>
                    <a:pt x="72" y="724"/>
                  </a:lnTo>
                  <a:lnTo>
                    <a:pt x="72" y="724"/>
                  </a:lnTo>
                  <a:lnTo>
                    <a:pt x="72" y="714"/>
                  </a:lnTo>
                  <a:lnTo>
                    <a:pt x="72" y="714"/>
                  </a:lnTo>
                  <a:lnTo>
                    <a:pt x="90" y="692"/>
                  </a:lnTo>
                  <a:lnTo>
                    <a:pt x="90" y="656"/>
                  </a:lnTo>
                  <a:lnTo>
                    <a:pt x="90" y="656"/>
                  </a:lnTo>
                  <a:lnTo>
                    <a:pt x="76" y="640"/>
                  </a:lnTo>
                  <a:lnTo>
                    <a:pt x="76" y="640"/>
                  </a:lnTo>
                  <a:lnTo>
                    <a:pt x="104" y="620"/>
                  </a:lnTo>
                  <a:lnTo>
                    <a:pt x="100" y="598"/>
                  </a:lnTo>
                  <a:lnTo>
                    <a:pt x="100" y="598"/>
                  </a:lnTo>
                  <a:lnTo>
                    <a:pt x="90" y="586"/>
                  </a:lnTo>
                  <a:lnTo>
                    <a:pt x="90" y="586"/>
                  </a:lnTo>
                  <a:lnTo>
                    <a:pt x="90" y="578"/>
                  </a:lnTo>
                  <a:lnTo>
                    <a:pt x="90" y="578"/>
                  </a:lnTo>
                  <a:lnTo>
                    <a:pt x="112" y="570"/>
                  </a:lnTo>
                  <a:lnTo>
                    <a:pt x="80" y="538"/>
                  </a:lnTo>
                  <a:lnTo>
                    <a:pt x="80" y="538"/>
                  </a:lnTo>
                  <a:lnTo>
                    <a:pt x="66" y="530"/>
                  </a:lnTo>
                  <a:lnTo>
                    <a:pt x="66" y="530"/>
                  </a:lnTo>
                  <a:lnTo>
                    <a:pt x="52" y="510"/>
                  </a:lnTo>
                  <a:lnTo>
                    <a:pt x="52" y="510"/>
                  </a:lnTo>
                  <a:lnTo>
                    <a:pt x="18" y="484"/>
                  </a:lnTo>
                  <a:lnTo>
                    <a:pt x="18" y="484"/>
                  </a:lnTo>
                  <a:lnTo>
                    <a:pt x="28" y="478"/>
                  </a:lnTo>
                  <a:lnTo>
                    <a:pt x="28" y="478"/>
                  </a:lnTo>
                  <a:lnTo>
                    <a:pt x="50" y="478"/>
                  </a:lnTo>
                  <a:lnTo>
                    <a:pt x="50" y="478"/>
                  </a:lnTo>
                  <a:lnTo>
                    <a:pt x="82" y="496"/>
                  </a:lnTo>
                  <a:lnTo>
                    <a:pt x="82" y="496"/>
                  </a:lnTo>
                  <a:lnTo>
                    <a:pt x="104" y="502"/>
                  </a:lnTo>
                  <a:lnTo>
                    <a:pt x="104" y="502"/>
                  </a:lnTo>
                  <a:lnTo>
                    <a:pt x="100" y="526"/>
                  </a:lnTo>
                  <a:lnTo>
                    <a:pt x="118" y="552"/>
                  </a:lnTo>
                  <a:lnTo>
                    <a:pt x="140" y="542"/>
                  </a:lnTo>
                  <a:lnTo>
                    <a:pt x="144" y="506"/>
                  </a:lnTo>
                  <a:lnTo>
                    <a:pt x="144" y="506"/>
                  </a:lnTo>
                  <a:lnTo>
                    <a:pt x="140" y="494"/>
                  </a:lnTo>
                  <a:lnTo>
                    <a:pt x="140" y="494"/>
                  </a:lnTo>
                  <a:lnTo>
                    <a:pt x="150" y="490"/>
                  </a:lnTo>
                  <a:lnTo>
                    <a:pt x="150" y="490"/>
                  </a:lnTo>
                  <a:lnTo>
                    <a:pt x="172" y="484"/>
                  </a:lnTo>
                  <a:lnTo>
                    <a:pt x="172" y="484"/>
                  </a:lnTo>
                  <a:lnTo>
                    <a:pt x="168" y="452"/>
                  </a:lnTo>
                  <a:lnTo>
                    <a:pt x="168" y="452"/>
                  </a:lnTo>
                  <a:lnTo>
                    <a:pt x="194" y="434"/>
                  </a:lnTo>
                  <a:lnTo>
                    <a:pt x="194" y="434"/>
                  </a:lnTo>
                  <a:lnTo>
                    <a:pt x="244" y="414"/>
                  </a:lnTo>
                  <a:lnTo>
                    <a:pt x="244" y="414"/>
                  </a:lnTo>
                  <a:lnTo>
                    <a:pt x="290" y="406"/>
                  </a:lnTo>
                  <a:lnTo>
                    <a:pt x="290" y="406"/>
                  </a:lnTo>
                  <a:lnTo>
                    <a:pt x="290" y="406"/>
                  </a:lnTo>
                  <a:lnTo>
                    <a:pt x="334" y="402"/>
                  </a:lnTo>
                  <a:lnTo>
                    <a:pt x="356" y="386"/>
                  </a:lnTo>
                  <a:lnTo>
                    <a:pt x="356" y="386"/>
                  </a:lnTo>
                  <a:lnTo>
                    <a:pt x="356" y="352"/>
                  </a:lnTo>
                  <a:lnTo>
                    <a:pt x="356" y="352"/>
                  </a:lnTo>
                  <a:lnTo>
                    <a:pt x="360" y="342"/>
                  </a:lnTo>
                  <a:lnTo>
                    <a:pt x="360" y="342"/>
                  </a:lnTo>
                  <a:lnTo>
                    <a:pt x="406" y="350"/>
                  </a:lnTo>
                  <a:lnTo>
                    <a:pt x="432" y="324"/>
                  </a:lnTo>
                  <a:lnTo>
                    <a:pt x="432" y="324"/>
                  </a:lnTo>
                  <a:lnTo>
                    <a:pt x="428" y="290"/>
                  </a:lnTo>
                  <a:lnTo>
                    <a:pt x="428" y="290"/>
                  </a:lnTo>
                  <a:lnTo>
                    <a:pt x="434" y="252"/>
                  </a:lnTo>
                  <a:lnTo>
                    <a:pt x="434" y="252"/>
                  </a:lnTo>
                  <a:lnTo>
                    <a:pt x="456" y="222"/>
                  </a:lnTo>
                  <a:lnTo>
                    <a:pt x="456" y="222"/>
                  </a:lnTo>
                  <a:lnTo>
                    <a:pt x="470" y="206"/>
                  </a:lnTo>
                  <a:lnTo>
                    <a:pt x="492" y="174"/>
                  </a:lnTo>
                  <a:lnTo>
                    <a:pt x="504" y="136"/>
                  </a:lnTo>
                  <a:lnTo>
                    <a:pt x="504" y="136"/>
                  </a:lnTo>
                  <a:lnTo>
                    <a:pt x="500" y="100"/>
                  </a:lnTo>
                  <a:lnTo>
                    <a:pt x="500" y="100"/>
                  </a:lnTo>
                  <a:lnTo>
                    <a:pt x="502" y="76"/>
                  </a:lnTo>
                  <a:lnTo>
                    <a:pt x="502" y="76"/>
                  </a:lnTo>
                  <a:lnTo>
                    <a:pt x="520" y="40"/>
                  </a:lnTo>
                  <a:lnTo>
                    <a:pt x="520" y="40"/>
                  </a:lnTo>
                  <a:lnTo>
                    <a:pt x="540" y="14"/>
                  </a:lnTo>
                  <a:lnTo>
                    <a:pt x="540" y="14"/>
                  </a:lnTo>
                  <a:lnTo>
                    <a:pt x="558" y="12"/>
                  </a:lnTo>
                  <a:lnTo>
                    <a:pt x="558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3" name="TextBox 140"/>
          <p:cNvSpPr txBox="1">
            <a:spLocks noChangeArrowheads="1"/>
          </p:cNvSpPr>
          <p:nvPr/>
        </p:nvSpPr>
        <p:spPr bwMode="auto">
          <a:xfrm>
            <a:off x="1676400" y="6096000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/>
              <a:t>GU</a:t>
            </a:r>
          </a:p>
        </p:txBody>
      </p:sp>
      <p:pic>
        <p:nvPicPr>
          <p:cNvPr id="134" name="Picture 133" descr="Pictur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438400" cy="38527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5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2011 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KASPER Reports Requested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Cabinet for Health and Family Services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30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Cabinet for Health and Family Services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KASPER Operation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763000" cy="4724400"/>
          </a:xfrm>
        </p:spPr>
        <p:txBody>
          <a:bodyPr/>
          <a:lstStyle/>
          <a:p>
            <a:pPr marL="465138" indent="-465138" eaLnBrk="1" hangingPunct="1">
              <a:lnSpc>
                <a:spcPct val="80000"/>
              </a:lnSpc>
            </a:pPr>
            <a:r>
              <a:rPr lang="en-US" sz="2800" dirty="0" smtClean="0"/>
              <a:t>KASPER tracks most Schedule II – V substances dispensed in KY.</a:t>
            </a:r>
          </a:p>
          <a:p>
            <a:pPr marL="1212850" lvl="1" eaLnBrk="1" hangingPunct="1">
              <a:lnSpc>
                <a:spcPct val="80000"/>
              </a:lnSpc>
            </a:pPr>
            <a:r>
              <a:rPr lang="en-US" sz="2400" dirty="0" smtClean="0"/>
              <a:t>Over 11 million controlled substance prescriptions reported to the system each year.</a:t>
            </a:r>
          </a:p>
          <a:p>
            <a:pPr marL="465138" indent="-465138" eaLnBrk="1" hangingPunct="1">
              <a:lnSpc>
                <a:spcPct val="80000"/>
              </a:lnSpc>
            </a:pPr>
            <a:r>
              <a:rPr lang="en-US" sz="2800" dirty="0" smtClean="0"/>
              <a:t>KASPER data is 1 to 3 days old.</a:t>
            </a:r>
          </a:p>
          <a:p>
            <a:pPr marL="1212850" lvl="1" eaLnBrk="1" hangingPunct="1">
              <a:lnSpc>
                <a:spcPct val="80000"/>
              </a:lnSpc>
            </a:pPr>
            <a:r>
              <a:rPr lang="en-US" sz="2400" dirty="0" smtClean="0"/>
              <a:t>Dispensers have </a:t>
            </a:r>
            <a:r>
              <a:rPr lang="en-US" sz="2400" dirty="0"/>
              <a:t>1</a:t>
            </a:r>
            <a:r>
              <a:rPr lang="en-US" sz="2400" dirty="0" smtClean="0"/>
              <a:t> business day to report.</a:t>
            </a:r>
          </a:p>
          <a:p>
            <a:pPr marL="465138" indent="-465138" eaLnBrk="1" hangingPunct="1">
              <a:lnSpc>
                <a:spcPct val="80000"/>
              </a:lnSpc>
            </a:pPr>
            <a:r>
              <a:rPr lang="en-US" sz="2800" dirty="0" smtClean="0"/>
              <a:t>Reports available to authorized individuals.</a:t>
            </a:r>
            <a:endParaRPr lang="en-US" sz="2400" dirty="0" smtClean="0"/>
          </a:p>
          <a:p>
            <a:pPr marL="1212850" lvl="1" eaLnBrk="1" hangingPunct="1">
              <a:lnSpc>
                <a:spcPct val="80000"/>
              </a:lnSpc>
            </a:pPr>
            <a:r>
              <a:rPr lang="en-US" sz="2400" dirty="0" smtClean="0"/>
              <a:t>Available via web typically within 15 seconds (93% of requests).</a:t>
            </a:r>
          </a:p>
          <a:p>
            <a:pPr marL="1212850" lvl="1" eaLnBrk="1" hangingPunct="1">
              <a:lnSpc>
                <a:spcPct val="80000"/>
              </a:lnSpc>
            </a:pPr>
            <a:r>
              <a:rPr lang="en-US" sz="2400" dirty="0" smtClean="0"/>
              <a:t>Available 24/7 from any PC with Web access.</a:t>
            </a:r>
          </a:p>
        </p:txBody>
      </p:sp>
    </p:spTree>
    <p:extLst>
      <p:ext uri="{BB962C8B-B14F-4D97-AF65-F5344CB8AC3E}">
        <p14:creationId xmlns:p14="http://schemas.microsoft.com/office/powerpoint/2010/main" val="1708893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Annual KASPER Records Total / Per Person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Cabinet for Health and Family Services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562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               2.21           2.39            2.43           2.65           2.65           2.72           2.72</a:t>
            </a:r>
          </a:p>
          <a:p>
            <a:pPr algn="ctr"/>
            <a:r>
              <a:rPr lang="en-US" b="1" dirty="0" smtClean="0"/>
              <a:t>Number of Controlled Substance Prescriptions per Person</a:t>
            </a:r>
            <a:endParaRPr lang="en-US" b="1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8200"/>
            <a:ext cx="9144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7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yUS-Template">
  <a:themeElements>
    <a:clrScheme name="KyUS-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yUS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yUS-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yUS-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yUS-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yUS-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yUS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yUS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yUS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KyUS-Template</Template>
  <TotalTime>14770</TotalTime>
  <Words>1670</Words>
  <Application>Microsoft Office PowerPoint</Application>
  <PresentationFormat>On-screen Show (4:3)</PresentationFormat>
  <Paragraphs>343</Paragraphs>
  <Slides>40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KyUS-Template</vt:lpstr>
      <vt:lpstr> </vt:lpstr>
      <vt:lpstr>Disclosure</vt:lpstr>
      <vt:lpstr>Contents</vt:lpstr>
      <vt:lpstr>An Update on the KASPER Program</vt:lpstr>
      <vt:lpstr>KASPER</vt:lpstr>
      <vt:lpstr>PowerPoint Presentation</vt:lpstr>
      <vt:lpstr>PowerPoint Presentation</vt:lpstr>
      <vt:lpstr>KASPER Operation</vt:lpstr>
      <vt:lpstr>PowerPoint Presentation</vt:lpstr>
      <vt:lpstr>PowerPoint Presentation</vt:lpstr>
      <vt:lpstr>Top Prescribed Controlled Substances by Therapeutic Category by Doses - 2012</vt:lpstr>
      <vt:lpstr>KASPER Stakeholders</vt:lpstr>
      <vt:lpstr>KASPER Usage December 31, 2012</vt:lpstr>
      <vt:lpstr>Goals of KASPER</vt:lpstr>
      <vt:lpstr> The Drug Enforcement and Professional Practices Branch</vt:lpstr>
      <vt:lpstr>Drug Enforcement Branch</vt:lpstr>
      <vt:lpstr>DEPPB Investigators</vt:lpstr>
      <vt:lpstr>Diversion</vt:lpstr>
      <vt:lpstr>Diversion</vt:lpstr>
      <vt:lpstr>Diversion – 902 KAR 55:110</vt:lpstr>
      <vt:lpstr>Drug Enforcement and Professional Practices Branch</vt:lpstr>
      <vt:lpstr>Controlled Substance Prescribing in Kentucky  Recent Legislative Changes</vt:lpstr>
      <vt:lpstr>eKASPER Reporting KRS 218A.202 </vt:lpstr>
      <vt:lpstr>eKASPER Reporting - KRS 218A.202 </vt:lpstr>
      <vt:lpstr>eKASPER Accounts – KRS 218A.202 </vt:lpstr>
      <vt:lpstr>eKASPER Master Accounts </vt:lpstr>
      <vt:lpstr>eKASPER Prescriber Usage - KRS 218A.172 </vt:lpstr>
      <vt:lpstr>KASPER Regulations – Licensure Boards</vt:lpstr>
      <vt:lpstr>eKASPER Prescriber Reports </vt:lpstr>
      <vt:lpstr>eKASPER Patient Reports </vt:lpstr>
      <vt:lpstr>eKASPER Error Correction </vt:lpstr>
      <vt:lpstr>Controlled Substance Dispensing – Ten Month Comparison </vt:lpstr>
      <vt:lpstr>Hydrocodone</vt:lpstr>
      <vt:lpstr>Oxycodone</vt:lpstr>
      <vt:lpstr>Alprazolam</vt:lpstr>
      <vt:lpstr>Methadone</vt:lpstr>
      <vt:lpstr>Oxymorphone</vt:lpstr>
      <vt:lpstr>Tramadol</vt:lpstr>
      <vt:lpstr>Buprenorphine</vt:lpstr>
      <vt:lpstr>PowerPoint Presentation</vt:lpstr>
    </vt:vector>
  </TitlesOfParts>
  <Company>CHFS OIT HSAD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Analysis Using ArcGIS and Spatial Statistics</dc:title>
  <dc:subject>Kentucky Prescription Monitoring Program</dc:subject>
  <dc:creator>Neal Rosenblatt</dc:creator>
  <cp:lastModifiedBy>Jo</cp:lastModifiedBy>
  <cp:revision>630</cp:revision>
  <cp:lastPrinted>2013-08-02T15:51:57Z</cp:lastPrinted>
  <dcterms:created xsi:type="dcterms:W3CDTF">2006-03-30T15:48:16Z</dcterms:created>
  <dcterms:modified xsi:type="dcterms:W3CDTF">2013-08-09T15:03:59Z</dcterms:modified>
</cp:coreProperties>
</file>