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3"/>
  </p:notesMasterIdLst>
  <p:handoutMasterIdLst>
    <p:handoutMasterId r:id="rId34"/>
  </p:handoutMasterIdLst>
  <p:sldIdLst>
    <p:sldId id="337" r:id="rId2"/>
    <p:sldId id="338" r:id="rId3"/>
    <p:sldId id="334" r:id="rId4"/>
    <p:sldId id="372" r:id="rId5"/>
    <p:sldId id="341" r:id="rId6"/>
    <p:sldId id="331" r:id="rId7"/>
    <p:sldId id="318" r:id="rId8"/>
    <p:sldId id="321" r:id="rId9"/>
    <p:sldId id="339" r:id="rId10"/>
    <p:sldId id="322" r:id="rId11"/>
    <p:sldId id="352" r:id="rId12"/>
    <p:sldId id="357" r:id="rId13"/>
    <p:sldId id="359" r:id="rId14"/>
    <p:sldId id="319" r:id="rId15"/>
    <p:sldId id="354" r:id="rId16"/>
    <p:sldId id="323" r:id="rId17"/>
    <p:sldId id="324" r:id="rId18"/>
    <p:sldId id="371" r:id="rId19"/>
    <p:sldId id="381" r:id="rId20"/>
    <p:sldId id="382" r:id="rId21"/>
    <p:sldId id="365" r:id="rId22"/>
    <p:sldId id="366" r:id="rId23"/>
    <p:sldId id="340" r:id="rId24"/>
    <p:sldId id="375" r:id="rId25"/>
    <p:sldId id="376" r:id="rId26"/>
    <p:sldId id="362" r:id="rId27"/>
    <p:sldId id="363" r:id="rId28"/>
    <p:sldId id="364" r:id="rId29"/>
    <p:sldId id="384" r:id="rId30"/>
    <p:sldId id="383" r:id="rId31"/>
    <p:sldId id="38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756" autoAdjust="0"/>
  </p:normalViewPr>
  <p:slideViewPr>
    <p:cSldViewPr>
      <p:cViewPr>
        <p:scale>
          <a:sx n="77" d="100"/>
          <a:sy n="77" d="100"/>
        </p:scale>
        <p:origin x="-12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88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1.xml"/><Relationship Id="rId1" Type="http://schemas.openxmlformats.org/officeDocument/2006/relationships/slide" Target="slides/slide7.xml"/><Relationship Id="rId5" Type="http://schemas.openxmlformats.org/officeDocument/2006/relationships/slide" Target="slides/slide28.xml"/><Relationship Id="rId4" Type="http://schemas.openxmlformats.org/officeDocument/2006/relationships/slide" Target="slides/slide2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30024813895778E-2"/>
          <c:y val="7.3459715639810422E-2"/>
          <c:w val="0.60049627791563276"/>
          <c:h val="0.77014218009478652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% Prevalence</c:v>
                </c:pt>
              </c:strCache>
            </c:strRef>
          </c:tx>
          <c:spPr>
            <a:ln w="40217">
              <a:solidFill>
                <a:schemeClr val="tx2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CC00"/>
              </a:solidFill>
              <a:ln>
                <a:solidFill>
                  <a:schemeClr val="tx1">
                    <a:alpha val="93000"/>
                  </a:schemeClr>
                </a:solidFill>
                <a:prstDash val="solid"/>
              </a:ln>
            </c:spPr>
          </c:marker>
          <c:cat>
            <c:numRef>
              <c:f>Sheet1!$B$1:$J$1</c:f>
              <c:numCache>
                <c:formatCode>General</c:formatCode>
                <c:ptCount val="9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42</c:v>
                </c:pt>
                <c:pt idx="1">
                  <c:v>40</c:v>
                </c:pt>
                <c:pt idx="2">
                  <c:v>39.5</c:v>
                </c:pt>
                <c:pt idx="3">
                  <c:v>30</c:v>
                </c:pt>
                <c:pt idx="4">
                  <c:v>24.5</c:v>
                </c:pt>
                <c:pt idx="5">
                  <c:v>20</c:v>
                </c:pt>
                <c:pt idx="6">
                  <c:v>19.5</c:v>
                </c:pt>
                <c:pt idx="7">
                  <c:v>15</c:v>
                </c:pt>
                <c:pt idx="8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62048"/>
        <c:axId val="38564224"/>
      </c:lineChart>
      <c:catAx>
        <c:axId val="38562048"/>
        <c:scaling>
          <c:orientation val="minMax"/>
        </c:scaling>
        <c:delete val="0"/>
        <c:axPos val="b"/>
        <c:majorGridlines>
          <c:spPr>
            <a:ln w="335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856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564224"/>
        <c:scaling>
          <c:orientation val="minMax"/>
        </c:scaling>
        <c:delete val="0"/>
        <c:axPos val="l"/>
        <c:majorGridlines>
          <c:spPr>
            <a:ln w="335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0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8562048"/>
        <c:crosses val="autoZero"/>
        <c:crossBetween val="between"/>
      </c:valAx>
      <c:spPr>
        <a:noFill/>
        <a:ln w="13406">
          <a:solidFill>
            <a:schemeClr val="tx1"/>
          </a:solidFill>
          <a:prstDash val="solid"/>
        </a:ln>
      </c:spPr>
    </c:plotArea>
    <c:legend>
      <c:legendPos val="r"/>
      <c:overlay val="0"/>
      <c:spPr>
        <a:noFill/>
        <a:ln w="3351">
          <a:solidFill>
            <a:schemeClr val="tx1"/>
          </a:solidFill>
          <a:prstDash val="solid"/>
        </a:ln>
      </c:spPr>
      <c:txPr>
        <a:bodyPr/>
        <a:lstStyle/>
        <a:p>
          <a:pPr>
            <a:defRPr sz="1747" b="1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0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2E568-88E6-4228-B9AD-F7349E687682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DEC27-26FB-45FC-8C35-E2A713934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4DA23-C8EE-45A7-859A-CB99CC7DFF8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B447-1402-4B20-90DB-08B553D29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32E936-AEA8-409A-A8DF-193AD98C6AEF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4512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28F2893-A969-453E-9846-52C4E90B3FA5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428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folks to take drugs is very big, very profitable</a:t>
            </a:r>
            <a:r>
              <a:rPr lang="en-US" baseline="0" dirty="0" smtClean="0"/>
              <a:t>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1B447-1402-4B20-90DB-08B553D2925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4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26B87-7809-43D1-82BE-21EDAB13418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9669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F4B69-5CF7-4922-A67B-5C4A2AB951D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4144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DF19FFE-9CE0-449A-BB7C-A2446E363724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Textbook definition</a:t>
            </a:r>
          </a:p>
        </p:txBody>
      </p:sp>
    </p:spTree>
    <p:extLst>
      <p:ext uri="{BB962C8B-B14F-4D97-AF65-F5344CB8AC3E}">
        <p14:creationId xmlns:p14="http://schemas.microsoft.com/office/powerpoint/2010/main" val="1938731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079288C-169C-4C56-A42B-5DF32C1752EB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My definition</a:t>
            </a:r>
          </a:p>
        </p:txBody>
      </p:sp>
    </p:spTree>
    <p:extLst>
      <p:ext uri="{BB962C8B-B14F-4D97-AF65-F5344CB8AC3E}">
        <p14:creationId xmlns:p14="http://schemas.microsoft.com/office/powerpoint/2010/main" val="2932532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9058EE-9868-4187-8C03-6F3EC6BFF3B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19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BC990-B704-485E-9682-F02B00BB71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01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E963C-713C-403E-B1A2-00D48538393E}" type="slidenum">
              <a:rPr lang="en-US"/>
              <a:pPr/>
              <a:t>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4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A815C-48E5-402D-92E3-F650ADB9064C}" type="slidenum">
              <a:rPr lang="en-US"/>
              <a:pPr/>
              <a:t>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022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ABB59-30C7-4153-83CE-9AA33CD49106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59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8F0682E-43F3-48A2-AF85-747B5B2AA326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176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87314AD-CFA6-4FBC-80A8-6BD313887D20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420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39321-B837-4844-B1C9-1DD2DAD3AB0B}" type="slidenum">
              <a:rPr lang="en-US"/>
              <a:pPr/>
              <a:t>14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37050"/>
            <a:ext cx="5943600" cy="41021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endParaRPr lang="en-US" altLang="en-US" dirty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950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5AB63-5CD4-4E8D-AC3C-BCEA09C9F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15E9-6949-46F5-BCE3-E21033428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5977-DDF9-406C-930E-4DE2DE650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4375B3-744A-44BE-9107-CA124537A7BF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4BA96E-C464-4BF9-8F62-2BE23A761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  <p:sldLayoutId id="2147483726" r:id="rId13"/>
    <p:sldLayoutId id="2147483727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niaaa.nih.gov/about/budweb1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6997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2590800"/>
          </a:xfrm>
        </p:spPr>
        <p:txBody>
          <a:bodyPr>
            <a:normAutofit fontScale="47500" lnSpcReduction="20000"/>
          </a:bodyPr>
          <a:lstStyle/>
          <a:p>
            <a:r>
              <a:rPr lang="en-US" sz="9300" dirty="0" smtClean="0">
                <a:solidFill>
                  <a:schemeClr val="tx2"/>
                </a:solidFill>
              </a:rPr>
              <a:t>Greg L. Jones, MD</a:t>
            </a:r>
          </a:p>
          <a:p>
            <a:r>
              <a:rPr lang="en-US" sz="9300" dirty="0" smtClean="0">
                <a:solidFill>
                  <a:schemeClr val="tx2"/>
                </a:solidFill>
              </a:rPr>
              <a:t>Medical Director</a:t>
            </a:r>
          </a:p>
          <a:p>
            <a:r>
              <a:rPr lang="en-US" sz="9300" dirty="0" smtClean="0">
                <a:solidFill>
                  <a:schemeClr val="tx2"/>
                </a:solidFill>
              </a:rPr>
              <a:t>Kentucky Physicians Health Foundation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4800" b="1" dirty="0" smtClean="0"/>
              <a:t>How to Recognize Drug Abuse and Dependence in Patients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52400" y="0"/>
            <a:ext cx="7637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3200">
                <a:solidFill>
                  <a:srgbClr val="FFFF00"/>
                </a:solidFill>
                <a:latin typeface="Tahoma" pitchFamily="34" charset="0"/>
              </a:rPr>
              <a:t>Dopamine Pathways – Pleasure pathways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97063" y="2514600"/>
            <a:ext cx="1489075" cy="990600"/>
            <a:chOff x="1200" y="1584"/>
            <a:chExt cx="1056" cy="624"/>
          </a:xfrm>
        </p:grpSpPr>
        <p:sp>
          <p:nvSpPr>
            <p:cNvPr id="124933" name="Freeform 5"/>
            <p:cNvSpPr>
              <a:spLocks/>
            </p:cNvSpPr>
            <p:nvPr/>
          </p:nvSpPr>
          <p:spPr bwMode="auto">
            <a:xfrm>
              <a:off x="1200" y="1584"/>
              <a:ext cx="624" cy="528"/>
            </a:xfrm>
            <a:custGeom>
              <a:avLst/>
              <a:gdLst/>
              <a:ahLst/>
              <a:cxnLst>
                <a:cxn ang="0">
                  <a:pos x="624" y="528"/>
                </a:cxn>
                <a:cxn ang="0">
                  <a:pos x="480" y="144"/>
                </a:cxn>
                <a:cxn ang="0">
                  <a:pos x="0" y="0"/>
                </a:cxn>
              </a:cxnLst>
              <a:rect l="0" t="0" r="r" b="b"/>
              <a:pathLst>
                <a:path w="624" h="528">
                  <a:moveTo>
                    <a:pt x="624" y="528"/>
                  </a:moveTo>
                  <a:cubicBezTo>
                    <a:pt x="603" y="379"/>
                    <a:pt x="583" y="231"/>
                    <a:pt x="480" y="144"/>
                  </a:cubicBezTo>
                  <a:cubicBezTo>
                    <a:pt x="376" y="56"/>
                    <a:pt x="188" y="28"/>
                    <a:pt x="0" y="0"/>
                  </a:cubicBezTo>
                </a:path>
              </a:pathLst>
            </a:custGeom>
            <a:noFill/>
            <a:ln w="76200" cap="flat" cmpd="sng">
              <a:solidFill>
                <a:srgbClr val="6E01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4" name="Freeform 6"/>
            <p:cNvSpPr>
              <a:spLocks/>
            </p:cNvSpPr>
            <p:nvPr/>
          </p:nvSpPr>
          <p:spPr bwMode="auto">
            <a:xfrm>
              <a:off x="1872" y="1632"/>
              <a:ext cx="384" cy="576"/>
            </a:xfrm>
            <a:custGeom>
              <a:avLst/>
              <a:gdLst/>
              <a:ahLst/>
              <a:cxnLst>
                <a:cxn ang="0">
                  <a:pos x="96" y="576"/>
                </a:cxn>
                <a:cxn ang="0">
                  <a:pos x="48" y="240"/>
                </a:cxn>
                <a:cxn ang="0">
                  <a:pos x="384" y="0"/>
                </a:cxn>
              </a:cxnLst>
              <a:rect l="0" t="0" r="r" b="b"/>
              <a:pathLst>
                <a:path w="384" h="576">
                  <a:moveTo>
                    <a:pt x="96" y="576"/>
                  </a:moveTo>
                  <a:cubicBezTo>
                    <a:pt x="48" y="456"/>
                    <a:pt x="0" y="336"/>
                    <a:pt x="48" y="240"/>
                  </a:cubicBezTo>
                  <a:cubicBezTo>
                    <a:pt x="96" y="144"/>
                    <a:pt x="240" y="72"/>
                    <a:pt x="384" y="0"/>
                  </a:cubicBezTo>
                </a:path>
              </a:pathLst>
            </a:custGeom>
            <a:noFill/>
            <a:ln w="127000" cap="flat" cmpd="sng">
              <a:solidFill>
                <a:srgbClr val="6E01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08138" y="1844675"/>
            <a:ext cx="2046287" cy="1046163"/>
            <a:chOff x="996" y="1162"/>
            <a:chExt cx="1450" cy="65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206" y="1533"/>
              <a:ext cx="240" cy="288"/>
              <a:chOff x="2688" y="1248"/>
              <a:chExt cx="240" cy="288"/>
            </a:xfrm>
          </p:grpSpPr>
          <p:sp>
            <p:nvSpPr>
              <p:cNvPr id="124937" name="Oval 9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48" cy="48"/>
              </a:xfrm>
              <a:prstGeom prst="ellipse">
                <a:avLst/>
              </a:prstGeom>
              <a:solidFill>
                <a:srgbClr val="9900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38" name="Oval 10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39" name="Oval 11"/>
              <p:cNvSpPr>
                <a:spLocks noChangeArrowheads="1"/>
              </p:cNvSpPr>
              <p:nvPr/>
            </p:nvSpPr>
            <p:spPr bwMode="auto">
              <a:xfrm>
                <a:off x="2832" y="1440"/>
                <a:ext cx="48" cy="48"/>
              </a:xfrm>
              <a:prstGeom prst="ellipse">
                <a:avLst/>
              </a:prstGeom>
              <a:solidFill>
                <a:srgbClr val="C32D5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688" y="1248"/>
                <a:ext cx="240" cy="240"/>
                <a:chOff x="2688" y="1344"/>
                <a:chExt cx="240" cy="240"/>
              </a:xfrm>
            </p:grpSpPr>
            <p:sp>
              <p:nvSpPr>
                <p:cNvPr id="124941" name="Oval 13"/>
                <p:cNvSpPr>
                  <a:spLocks noChangeArrowheads="1"/>
                </p:cNvSpPr>
                <p:nvPr/>
              </p:nvSpPr>
              <p:spPr bwMode="auto">
                <a:xfrm>
                  <a:off x="2736" y="1440"/>
                  <a:ext cx="48" cy="48"/>
                </a:xfrm>
                <a:prstGeom prst="ellipse">
                  <a:avLst/>
                </a:prstGeom>
                <a:solidFill>
                  <a:srgbClr val="9900CC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2" name="Oval 14"/>
                <p:cNvSpPr>
                  <a:spLocks noChangeArrowheads="1"/>
                </p:cNvSpPr>
                <p:nvPr/>
              </p:nvSpPr>
              <p:spPr bwMode="auto">
                <a:xfrm>
                  <a:off x="2832" y="1440"/>
                  <a:ext cx="48" cy="48"/>
                </a:xfrm>
                <a:prstGeom prst="ellipse">
                  <a:avLst/>
                </a:prstGeom>
                <a:solidFill>
                  <a:srgbClr val="C32D58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2688" y="1344"/>
                  <a:ext cx="240" cy="240"/>
                  <a:chOff x="2688" y="1344"/>
                  <a:chExt cx="240" cy="240"/>
                </a:xfrm>
              </p:grpSpPr>
              <p:sp>
                <p:nvSpPr>
                  <p:cNvPr id="12494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488"/>
                    <a:ext cx="48" cy="48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494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392"/>
                    <a:ext cx="48" cy="48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688" y="1344"/>
                    <a:ext cx="240" cy="240"/>
                    <a:chOff x="2688" y="1344"/>
                    <a:chExt cx="240" cy="240"/>
                  </a:xfrm>
                </p:grpSpPr>
                <p:sp>
                  <p:nvSpPr>
                    <p:cNvPr id="124947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536"/>
                      <a:ext cx="48" cy="48"/>
                    </a:xfrm>
                    <a:prstGeom prst="ellipse">
                      <a:avLst/>
                    </a:prstGeom>
                    <a:solidFill>
                      <a:srgbClr val="9900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48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1344"/>
                      <a:ext cx="48" cy="48"/>
                    </a:xfrm>
                    <a:prstGeom prst="ellipse">
                      <a:avLst/>
                    </a:prstGeom>
                    <a:solidFill>
                      <a:srgbClr val="9900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49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1344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50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36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51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52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53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54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344"/>
                      <a:ext cx="48" cy="48"/>
                    </a:xfrm>
                    <a:prstGeom prst="ellipse">
                      <a:avLst/>
                    </a:prstGeom>
                    <a:solidFill>
                      <a:srgbClr val="C32D58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495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1488"/>
                    <a:ext cx="48" cy="48"/>
                  </a:xfrm>
                  <a:prstGeom prst="ellipse">
                    <a:avLst/>
                  </a:prstGeom>
                  <a:solidFill>
                    <a:srgbClr val="C32D58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4956" name="Oval 28"/>
              <p:cNvSpPr>
                <a:spLocks noChangeArrowheads="1"/>
              </p:cNvSpPr>
              <p:nvPr/>
            </p:nvSpPr>
            <p:spPr bwMode="auto">
              <a:xfrm>
                <a:off x="2784" y="1346"/>
                <a:ext cx="48" cy="48"/>
              </a:xfrm>
              <a:prstGeom prst="ellipse">
                <a:avLst/>
              </a:prstGeom>
              <a:solidFill>
                <a:srgbClr val="C32D5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996" y="1401"/>
              <a:ext cx="240" cy="288"/>
              <a:chOff x="2688" y="1248"/>
              <a:chExt cx="240" cy="288"/>
            </a:xfrm>
          </p:grpSpPr>
          <p:sp>
            <p:nvSpPr>
              <p:cNvPr id="124958" name="Oval 30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48" cy="48"/>
              </a:xfrm>
              <a:prstGeom prst="ellipse">
                <a:avLst/>
              </a:prstGeom>
              <a:solidFill>
                <a:srgbClr val="9900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59" name="Oval 31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0" name="Oval 32"/>
              <p:cNvSpPr>
                <a:spLocks noChangeArrowheads="1"/>
              </p:cNvSpPr>
              <p:nvPr/>
            </p:nvSpPr>
            <p:spPr bwMode="auto">
              <a:xfrm>
                <a:off x="2832" y="1440"/>
                <a:ext cx="48" cy="48"/>
              </a:xfrm>
              <a:prstGeom prst="ellipse">
                <a:avLst/>
              </a:prstGeom>
              <a:solidFill>
                <a:srgbClr val="C32D5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33"/>
              <p:cNvGrpSpPr>
                <a:grpSpLocks/>
              </p:cNvGrpSpPr>
              <p:nvPr/>
            </p:nvGrpSpPr>
            <p:grpSpPr bwMode="auto">
              <a:xfrm>
                <a:off x="2688" y="1248"/>
                <a:ext cx="240" cy="240"/>
                <a:chOff x="2688" y="1344"/>
                <a:chExt cx="240" cy="240"/>
              </a:xfrm>
            </p:grpSpPr>
            <p:sp>
              <p:nvSpPr>
                <p:cNvPr id="124962" name="Oval 34"/>
                <p:cNvSpPr>
                  <a:spLocks noChangeArrowheads="1"/>
                </p:cNvSpPr>
                <p:nvPr/>
              </p:nvSpPr>
              <p:spPr bwMode="auto">
                <a:xfrm>
                  <a:off x="2736" y="1440"/>
                  <a:ext cx="48" cy="48"/>
                </a:xfrm>
                <a:prstGeom prst="ellipse">
                  <a:avLst/>
                </a:prstGeom>
                <a:solidFill>
                  <a:srgbClr val="9900CC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63" name="Oval 35"/>
                <p:cNvSpPr>
                  <a:spLocks noChangeArrowheads="1"/>
                </p:cNvSpPr>
                <p:nvPr/>
              </p:nvSpPr>
              <p:spPr bwMode="auto">
                <a:xfrm>
                  <a:off x="2832" y="1440"/>
                  <a:ext cx="48" cy="48"/>
                </a:xfrm>
                <a:prstGeom prst="ellipse">
                  <a:avLst/>
                </a:prstGeom>
                <a:solidFill>
                  <a:srgbClr val="C32D58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36"/>
                <p:cNvGrpSpPr>
                  <a:grpSpLocks/>
                </p:cNvGrpSpPr>
                <p:nvPr/>
              </p:nvGrpSpPr>
              <p:grpSpPr bwMode="auto">
                <a:xfrm>
                  <a:off x="2688" y="1344"/>
                  <a:ext cx="240" cy="240"/>
                  <a:chOff x="2688" y="1344"/>
                  <a:chExt cx="240" cy="240"/>
                </a:xfrm>
              </p:grpSpPr>
              <p:sp>
                <p:nvSpPr>
                  <p:cNvPr id="12496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488"/>
                    <a:ext cx="48" cy="48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4966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392"/>
                    <a:ext cx="48" cy="48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688" y="1344"/>
                    <a:ext cx="240" cy="240"/>
                    <a:chOff x="2688" y="1344"/>
                    <a:chExt cx="240" cy="240"/>
                  </a:xfrm>
                </p:grpSpPr>
                <p:sp>
                  <p:nvSpPr>
                    <p:cNvPr id="124968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536"/>
                      <a:ext cx="48" cy="48"/>
                    </a:xfrm>
                    <a:prstGeom prst="ellipse">
                      <a:avLst/>
                    </a:prstGeom>
                    <a:solidFill>
                      <a:srgbClr val="9900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69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1344"/>
                      <a:ext cx="48" cy="48"/>
                    </a:xfrm>
                    <a:prstGeom prst="ellipse">
                      <a:avLst/>
                    </a:prstGeom>
                    <a:solidFill>
                      <a:srgbClr val="9900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70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1344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71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36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72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73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74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75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344"/>
                      <a:ext cx="48" cy="48"/>
                    </a:xfrm>
                    <a:prstGeom prst="ellipse">
                      <a:avLst/>
                    </a:prstGeom>
                    <a:solidFill>
                      <a:srgbClr val="C32D58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4976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1488"/>
                    <a:ext cx="48" cy="48"/>
                  </a:xfrm>
                  <a:prstGeom prst="ellipse">
                    <a:avLst/>
                  </a:prstGeom>
                  <a:solidFill>
                    <a:srgbClr val="C32D58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4977" name="Oval 49"/>
              <p:cNvSpPr>
                <a:spLocks noChangeArrowheads="1"/>
              </p:cNvSpPr>
              <p:nvPr/>
            </p:nvSpPr>
            <p:spPr bwMode="auto">
              <a:xfrm>
                <a:off x="2784" y="1346"/>
                <a:ext cx="48" cy="48"/>
              </a:xfrm>
              <a:prstGeom prst="ellipse">
                <a:avLst/>
              </a:prstGeom>
              <a:solidFill>
                <a:srgbClr val="C32D5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1981" y="1162"/>
              <a:ext cx="240" cy="288"/>
              <a:chOff x="2688" y="1248"/>
              <a:chExt cx="240" cy="288"/>
            </a:xfrm>
          </p:grpSpPr>
          <p:sp>
            <p:nvSpPr>
              <p:cNvPr id="124979" name="Oval 51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48" cy="48"/>
              </a:xfrm>
              <a:prstGeom prst="ellipse">
                <a:avLst/>
              </a:prstGeom>
              <a:solidFill>
                <a:srgbClr val="9900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0" name="Oval 52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1" name="Oval 53"/>
              <p:cNvSpPr>
                <a:spLocks noChangeArrowheads="1"/>
              </p:cNvSpPr>
              <p:nvPr/>
            </p:nvSpPr>
            <p:spPr bwMode="auto">
              <a:xfrm>
                <a:off x="2832" y="1440"/>
                <a:ext cx="48" cy="48"/>
              </a:xfrm>
              <a:prstGeom prst="ellipse">
                <a:avLst/>
              </a:prstGeom>
              <a:solidFill>
                <a:srgbClr val="C32D5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688" y="1248"/>
                <a:ext cx="240" cy="240"/>
                <a:chOff x="2688" y="1344"/>
                <a:chExt cx="240" cy="240"/>
              </a:xfrm>
            </p:grpSpPr>
            <p:sp>
              <p:nvSpPr>
                <p:cNvPr id="124983" name="Oval 55"/>
                <p:cNvSpPr>
                  <a:spLocks noChangeArrowheads="1"/>
                </p:cNvSpPr>
                <p:nvPr/>
              </p:nvSpPr>
              <p:spPr bwMode="auto">
                <a:xfrm>
                  <a:off x="2736" y="1440"/>
                  <a:ext cx="48" cy="48"/>
                </a:xfrm>
                <a:prstGeom prst="ellipse">
                  <a:avLst/>
                </a:prstGeom>
                <a:solidFill>
                  <a:srgbClr val="9900CC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4" name="Oval 56"/>
                <p:cNvSpPr>
                  <a:spLocks noChangeArrowheads="1"/>
                </p:cNvSpPr>
                <p:nvPr/>
              </p:nvSpPr>
              <p:spPr bwMode="auto">
                <a:xfrm>
                  <a:off x="2832" y="1440"/>
                  <a:ext cx="48" cy="48"/>
                </a:xfrm>
                <a:prstGeom prst="ellipse">
                  <a:avLst/>
                </a:prstGeom>
                <a:solidFill>
                  <a:srgbClr val="C32D58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" name="Group 57"/>
                <p:cNvGrpSpPr>
                  <a:grpSpLocks/>
                </p:cNvGrpSpPr>
                <p:nvPr/>
              </p:nvGrpSpPr>
              <p:grpSpPr bwMode="auto">
                <a:xfrm>
                  <a:off x="2688" y="1344"/>
                  <a:ext cx="240" cy="240"/>
                  <a:chOff x="2688" y="1344"/>
                  <a:chExt cx="240" cy="240"/>
                </a:xfrm>
              </p:grpSpPr>
              <p:sp>
                <p:nvSpPr>
                  <p:cNvPr id="12498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488"/>
                    <a:ext cx="48" cy="48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4987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392"/>
                    <a:ext cx="48" cy="48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5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688" y="1344"/>
                    <a:ext cx="240" cy="240"/>
                    <a:chOff x="2688" y="1344"/>
                    <a:chExt cx="240" cy="240"/>
                  </a:xfrm>
                </p:grpSpPr>
                <p:sp>
                  <p:nvSpPr>
                    <p:cNvPr id="124989" name="Oval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536"/>
                      <a:ext cx="48" cy="48"/>
                    </a:xfrm>
                    <a:prstGeom prst="ellipse">
                      <a:avLst/>
                    </a:prstGeom>
                    <a:solidFill>
                      <a:srgbClr val="9900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0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1344"/>
                      <a:ext cx="48" cy="48"/>
                    </a:xfrm>
                    <a:prstGeom prst="ellipse">
                      <a:avLst/>
                    </a:prstGeom>
                    <a:solidFill>
                      <a:srgbClr val="9900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1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1344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2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36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3" name="Oval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4" name="Oval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5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440"/>
                      <a:ext cx="48" cy="48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996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344"/>
                      <a:ext cx="48" cy="48"/>
                    </a:xfrm>
                    <a:prstGeom prst="ellipse">
                      <a:avLst/>
                    </a:prstGeom>
                    <a:solidFill>
                      <a:srgbClr val="C32D58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4997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1488"/>
                    <a:ext cx="48" cy="48"/>
                  </a:xfrm>
                  <a:prstGeom prst="ellipse">
                    <a:avLst/>
                  </a:prstGeom>
                  <a:solidFill>
                    <a:srgbClr val="C32D58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4998" name="Oval 70"/>
              <p:cNvSpPr>
                <a:spLocks noChangeArrowheads="1"/>
              </p:cNvSpPr>
              <p:nvPr/>
            </p:nvSpPr>
            <p:spPr bwMode="auto">
              <a:xfrm>
                <a:off x="2784" y="1346"/>
                <a:ext cx="48" cy="48"/>
              </a:xfrm>
              <a:prstGeom prst="ellipse">
                <a:avLst/>
              </a:prstGeom>
              <a:solidFill>
                <a:srgbClr val="C32D5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4999" name="Text Box 71"/>
          <p:cNvSpPr txBox="1">
            <a:spLocks noChangeArrowheads="1"/>
          </p:cNvSpPr>
          <p:nvPr/>
        </p:nvSpPr>
        <p:spPr bwMode="auto">
          <a:xfrm>
            <a:off x="3146425" y="4362450"/>
            <a:ext cx="1611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latin typeface="Tahoma" pitchFamily="34" charset="0"/>
              </a:rPr>
              <a:t>nucleus</a:t>
            </a:r>
          </a:p>
          <a:p>
            <a:r>
              <a:rPr lang="en-US" altLang="en-US" sz="2000" b="1">
                <a:latin typeface="Tahoma" pitchFamily="34" charset="0"/>
              </a:rPr>
              <a:t>accumbens</a:t>
            </a:r>
          </a:p>
        </p:txBody>
      </p:sp>
      <p:sp>
        <p:nvSpPr>
          <p:cNvPr id="125000" name="Text Box 72"/>
          <p:cNvSpPr txBox="1">
            <a:spLocks noChangeArrowheads="1"/>
          </p:cNvSpPr>
          <p:nvPr/>
        </p:nvSpPr>
        <p:spPr bwMode="auto">
          <a:xfrm>
            <a:off x="3914775" y="1935163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latin typeface="Tahoma" pitchFamily="34" charset="0"/>
              </a:rPr>
              <a:t>hippocampus</a:t>
            </a:r>
          </a:p>
        </p:txBody>
      </p:sp>
      <p:sp>
        <p:nvSpPr>
          <p:cNvPr id="125001" name="Text Box 73"/>
          <p:cNvSpPr txBox="1">
            <a:spLocks noChangeArrowheads="1"/>
          </p:cNvSpPr>
          <p:nvPr/>
        </p:nvSpPr>
        <p:spPr bwMode="auto">
          <a:xfrm>
            <a:off x="3187700" y="1477963"/>
            <a:ext cx="1266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latin typeface="Tahoma" pitchFamily="34" charset="0"/>
              </a:rPr>
              <a:t>striatum</a:t>
            </a:r>
          </a:p>
        </p:txBody>
      </p:sp>
      <p:sp>
        <p:nvSpPr>
          <p:cNvPr id="125002" name="Text Box 74"/>
          <p:cNvSpPr txBox="1">
            <a:spLocks noChangeArrowheads="1"/>
          </p:cNvSpPr>
          <p:nvPr/>
        </p:nvSpPr>
        <p:spPr bwMode="auto">
          <a:xfrm>
            <a:off x="487363" y="1965325"/>
            <a:ext cx="1042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latin typeface="Tahoma" pitchFamily="34" charset="0"/>
              </a:rPr>
              <a:t>frontal</a:t>
            </a:r>
          </a:p>
          <a:p>
            <a:r>
              <a:rPr lang="en-US" altLang="en-US" sz="2000" b="1">
                <a:latin typeface="Tahoma" pitchFamily="34" charset="0"/>
              </a:rPr>
              <a:t>cortex</a:t>
            </a:r>
          </a:p>
        </p:txBody>
      </p:sp>
      <p:sp>
        <p:nvSpPr>
          <p:cNvPr id="125003" name="Text Box 75"/>
          <p:cNvSpPr txBox="1">
            <a:spLocks noChangeArrowheads="1"/>
          </p:cNvSpPr>
          <p:nvPr/>
        </p:nvSpPr>
        <p:spPr bwMode="auto">
          <a:xfrm>
            <a:off x="5133975" y="3260725"/>
            <a:ext cx="138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>
                <a:latin typeface="Tahoma" pitchFamily="34" charset="0"/>
              </a:rPr>
              <a:t>substantia</a:t>
            </a:r>
          </a:p>
          <a:p>
            <a:r>
              <a:rPr lang="en-US" altLang="en-US" b="1">
                <a:latin typeface="Tahoma" pitchFamily="34" charset="0"/>
              </a:rPr>
              <a:t>nigra/VTA</a:t>
            </a:r>
          </a:p>
        </p:txBody>
      </p: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1625600" y="1600200"/>
            <a:ext cx="2368550" cy="2555875"/>
            <a:chOff x="1008" y="1008"/>
            <a:chExt cx="1678" cy="1610"/>
          </a:xfrm>
        </p:grpSpPr>
        <p:grpSp>
          <p:nvGrpSpPr>
            <p:cNvPr id="17" name="Group 77"/>
            <p:cNvGrpSpPr>
              <a:grpSpLocks/>
            </p:cNvGrpSpPr>
            <p:nvPr/>
          </p:nvGrpSpPr>
          <p:grpSpPr bwMode="auto">
            <a:xfrm>
              <a:off x="1008" y="2041"/>
              <a:ext cx="288" cy="240"/>
              <a:chOff x="2208" y="624"/>
              <a:chExt cx="288" cy="240"/>
            </a:xfrm>
          </p:grpSpPr>
          <p:sp>
            <p:nvSpPr>
              <p:cNvPr id="125006" name="Oval 78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07" name="Oval 79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08" name="Oval 80"/>
              <p:cNvSpPr>
                <a:spLocks noChangeArrowheads="1"/>
              </p:cNvSpPr>
              <p:nvPr/>
            </p:nvSpPr>
            <p:spPr bwMode="auto">
              <a:xfrm>
                <a:off x="2400" y="81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09" name="Oval 81"/>
              <p:cNvSpPr>
                <a:spLocks noChangeArrowheads="1"/>
              </p:cNvSpPr>
              <p:nvPr/>
            </p:nvSpPr>
            <p:spPr bwMode="auto">
              <a:xfrm>
                <a:off x="2266" y="747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0" name="Oval 82"/>
              <p:cNvSpPr>
                <a:spLocks noChangeArrowheads="1"/>
              </p:cNvSpPr>
              <p:nvPr/>
            </p:nvSpPr>
            <p:spPr bwMode="auto">
              <a:xfrm>
                <a:off x="2352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1" name="Oval 83"/>
              <p:cNvSpPr>
                <a:spLocks noChangeArrowheads="1"/>
              </p:cNvSpPr>
              <p:nvPr/>
            </p:nvSpPr>
            <p:spPr bwMode="auto">
              <a:xfrm>
                <a:off x="2400" y="67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2" name="Oval 84"/>
              <p:cNvSpPr>
                <a:spLocks noChangeArrowheads="1"/>
              </p:cNvSpPr>
              <p:nvPr/>
            </p:nvSpPr>
            <p:spPr bwMode="auto">
              <a:xfrm>
                <a:off x="2400" y="7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85"/>
            <p:cNvGrpSpPr>
              <a:grpSpLocks/>
            </p:cNvGrpSpPr>
            <p:nvPr/>
          </p:nvGrpSpPr>
          <p:grpSpPr bwMode="auto">
            <a:xfrm>
              <a:off x="2173" y="1361"/>
              <a:ext cx="288" cy="240"/>
              <a:chOff x="2208" y="624"/>
              <a:chExt cx="288" cy="240"/>
            </a:xfrm>
          </p:grpSpPr>
          <p:sp>
            <p:nvSpPr>
              <p:cNvPr id="125014" name="Oval 86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5" name="Oval 87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6" name="Oval 88"/>
              <p:cNvSpPr>
                <a:spLocks noChangeArrowheads="1"/>
              </p:cNvSpPr>
              <p:nvPr/>
            </p:nvSpPr>
            <p:spPr bwMode="auto">
              <a:xfrm>
                <a:off x="2400" y="81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7" name="Oval 89"/>
              <p:cNvSpPr>
                <a:spLocks noChangeArrowheads="1"/>
              </p:cNvSpPr>
              <p:nvPr/>
            </p:nvSpPr>
            <p:spPr bwMode="auto">
              <a:xfrm>
                <a:off x="2266" y="747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8" name="Oval 90"/>
              <p:cNvSpPr>
                <a:spLocks noChangeArrowheads="1"/>
              </p:cNvSpPr>
              <p:nvPr/>
            </p:nvSpPr>
            <p:spPr bwMode="auto">
              <a:xfrm>
                <a:off x="2352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9" name="Oval 91"/>
              <p:cNvSpPr>
                <a:spLocks noChangeArrowheads="1"/>
              </p:cNvSpPr>
              <p:nvPr/>
            </p:nvSpPr>
            <p:spPr bwMode="auto">
              <a:xfrm>
                <a:off x="2400" y="67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0" name="Oval 92"/>
              <p:cNvSpPr>
                <a:spLocks noChangeArrowheads="1"/>
              </p:cNvSpPr>
              <p:nvPr/>
            </p:nvSpPr>
            <p:spPr bwMode="auto">
              <a:xfrm>
                <a:off x="2400" y="7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93"/>
            <p:cNvGrpSpPr>
              <a:grpSpLocks/>
            </p:cNvGrpSpPr>
            <p:nvPr/>
          </p:nvGrpSpPr>
          <p:grpSpPr bwMode="auto">
            <a:xfrm>
              <a:off x="1159" y="1008"/>
              <a:ext cx="288" cy="240"/>
              <a:chOff x="2208" y="624"/>
              <a:chExt cx="288" cy="240"/>
            </a:xfrm>
          </p:grpSpPr>
          <p:sp>
            <p:nvSpPr>
              <p:cNvPr id="125022" name="Oval 94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3" name="Oval 95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4" name="Oval 96"/>
              <p:cNvSpPr>
                <a:spLocks noChangeArrowheads="1"/>
              </p:cNvSpPr>
              <p:nvPr/>
            </p:nvSpPr>
            <p:spPr bwMode="auto">
              <a:xfrm>
                <a:off x="2400" y="81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5" name="Oval 97"/>
              <p:cNvSpPr>
                <a:spLocks noChangeArrowheads="1"/>
              </p:cNvSpPr>
              <p:nvPr/>
            </p:nvSpPr>
            <p:spPr bwMode="auto">
              <a:xfrm>
                <a:off x="2266" y="747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6" name="Oval 98"/>
              <p:cNvSpPr>
                <a:spLocks noChangeArrowheads="1"/>
              </p:cNvSpPr>
              <p:nvPr/>
            </p:nvSpPr>
            <p:spPr bwMode="auto">
              <a:xfrm>
                <a:off x="2352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7" name="Oval 99"/>
              <p:cNvSpPr>
                <a:spLocks noChangeArrowheads="1"/>
              </p:cNvSpPr>
              <p:nvPr/>
            </p:nvSpPr>
            <p:spPr bwMode="auto">
              <a:xfrm>
                <a:off x="2400" y="67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8" name="Oval 100"/>
              <p:cNvSpPr>
                <a:spLocks noChangeArrowheads="1"/>
              </p:cNvSpPr>
              <p:nvPr/>
            </p:nvSpPr>
            <p:spPr bwMode="auto">
              <a:xfrm>
                <a:off x="2400" y="7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01"/>
            <p:cNvGrpSpPr>
              <a:grpSpLocks/>
            </p:cNvGrpSpPr>
            <p:nvPr/>
          </p:nvGrpSpPr>
          <p:grpSpPr bwMode="auto">
            <a:xfrm>
              <a:off x="2398" y="2378"/>
              <a:ext cx="288" cy="240"/>
              <a:chOff x="2208" y="624"/>
              <a:chExt cx="288" cy="240"/>
            </a:xfrm>
          </p:grpSpPr>
          <p:sp>
            <p:nvSpPr>
              <p:cNvPr id="125030" name="Oval 102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1" name="Oval 103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2" name="Oval 104"/>
              <p:cNvSpPr>
                <a:spLocks noChangeArrowheads="1"/>
              </p:cNvSpPr>
              <p:nvPr/>
            </p:nvSpPr>
            <p:spPr bwMode="auto">
              <a:xfrm>
                <a:off x="2400" y="81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3" name="Oval 105"/>
              <p:cNvSpPr>
                <a:spLocks noChangeArrowheads="1"/>
              </p:cNvSpPr>
              <p:nvPr/>
            </p:nvSpPr>
            <p:spPr bwMode="auto">
              <a:xfrm>
                <a:off x="2266" y="747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4" name="Oval 106"/>
              <p:cNvSpPr>
                <a:spLocks noChangeArrowheads="1"/>
              </p:cNvSpPr>
              <p:nvPr/>
            </p:nvSpPr>
            <p:spPr bwMode="auto">
              <a:xfrm>
                <a:off x="2352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5" name="Oval 107"/>
              <p:cNvSpPr>
                <a:spLocks noChangeArrowheads="1"/>
              </p:cNvSpPr>
              <p:nvPr/>
            </p:nvSpPr>
            <p:spPr bwMode="auto">
              <a:xfrm>
                <a:off x="2400" y="67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6" name="Oval 108"/>
              <p:cNvSpPr>
                <a:spLocks noChangeArrowheads="1"/>
              </p:cNvSpPr>
              <p:nvPr/>
            </p:nvSpPr>
            <p:spPr bwMode="auto">
              <a:xfrm>
                <a:off x="2400" y="7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1872" y="1392"/>
              <a:ext cx="288" cy="240"/>
              <a:chOff x="2208" y="624"/>
              <a:chExt cx="288" cy="240"/>
            </a:xfrm>
          </p:grpSpPr>
          <p:sp>
            <p:nvSpPr>
              <p:cNvPr id="125038" name="Oval 110"/>
              <p:cNvSpPr>
                <a:spLocks noChangeArrowheads="1"/>
              </p:cNvSpPr>
              <p:nvPr/>
            </p:nvSpPr>
            <p:spPr bwMode="auto">
              <a:xfrm>
                <a:off x="2208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39" name="Oval 111"/>
              <p:cNvSpPr>
                <a:spLocks noChangeArrowheads="1"/>
              </p:cNvSpPr>
              <p:nvPr/>
            </p:nvSpPr>
            <p:spPr bwMode="auto">
              <a:xfrm>
                <a:off x="2304" y="72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0" name="Oval 112"/>
              <p:cNvSpPr>
                <a:spLocks noChangeArrowheads="1"/>
              </p:cNvSpPr>
              <p:nvPr/>
            </p:nvSpPr>
            <p:spPr bwMode="auto">
              <a:xfrm>
                <a:off x="2400" y="81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1" name="Oval 113"/>
              <p:cNvSpPr>
                <a:spLocks noChangeArrowheads="1"/>
              </p:cNvSpPr>
              <p:nvPr/>
            </p:nvSpPr>
            <p:spPr bwMode="auto">
              <a:xfrm>
                <a:off x="2266" y="747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2" name="Oval 114"/>
              <p:cNvSpPr>
                <a:spLocks noChangeArrowheads="1"/>
              </p:cNvSpPr>
              <p:nvPr/>
            </p:nvSpPr>
            <p:spPr bwMode="auto">
              <a:xfrm>
                <a:off x="2352" y="624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3" name="Oval 115"/>
              <p:cNvSpPr>
                <a:spLocks noChangeArrowheads="1"/>
              </p:cNvSpPr>
              <p:nvPr/>
            </p:nvSpPr>
            <p:spPr bwMode="auto">
              <a:xfrm>
                <a:off x="2400" y="67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44" name="Oval 116"/>
              <p:cNvSpPr>
                <a:spLocks noChangeArrowheads="1"/>
              </p:cNvSpPr>
              <p:nvPr/>
            </p:nvSpPr>
            <p:spPr bwMode="auto">
              <a:xfrm>
                <a:off x="2400" y="76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1447800" y="2286000"/>
            <a:ext cx="6688138" cy="4143375"/>
            <a:chOff x="912" y="1440"/>
            <a:chExt cx="4213" cy="2610"/>
          </a:xfrm>
        </p:grpSpPr>
        <p:sp>
          <p:nvSpPr>
            <p:cNvPr id="125046" name="Text Box 118"/>
            <p:cNvSpPr txBox="1">
              <a:spLocks noChangeArrowheads="1"/>
            </p:cNvSpPr>
            <p:nvPr/>
          </p:nvSpPr>
          <p:spPr bwMode="auto">
            <a:xfrm>
              <a:off x="912" y="2687"/>
              <a:ext cx="1621" cy="1363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cocaine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heroin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nicotine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amphetamines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opiates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THC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PCP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ketamine</a:t>
              </a:r>
            </a:p>
          </p:txBody>
        </p:sp>
        <p:sp>
          <p:nvSpPr>
            <p:cNvPr id="125047" name="Text Box 119"/>
            <p:cNvSpPr txBox="1">
              <a:spLocks noChangeArrowheads="1"/>
            </p:cNvSpPr>
            <p:nvPr/>
          </p:nvSpPr>
          <p:spPr bwMode="auto">
            <a:xfrm>
              <a:off x="3504" y="2640"/>
              <a:ext cx="1621" cy="66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heroin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alcohol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benzodiazepines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barbiturates</a:t>
              </a:r>
            </a:p>
          </p:txBody>
        </p:sp>
        <p:sp>
          <p:nvSpPr>
            <p:cNvPr id="125048" name="Line 120"/>
            <p:cNvSpPr>
              <a:spLocks noChangeShapeType="1"/>
            </p:cNvSpPr>
            <p:nvPr/>
          </p:nvSpPr>
          <p:spPr bwMode="auto">
            <a:xfrm flipV="1">
              <a:off x="1584" y="2496"/>
              <a:ext cx="480" cy="192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049" name="Line 121"/>
            <p:cNvSpPr>
              <a:spLocks noChangeShapeType="1"/>
            </p:cNvSpPr>
            <p:nvPr/>
          </p:nvSpPr>
          <p:spPr bwMode="auto">
            <a:xfrm flipH="1" flipV="1">
              <a:off x="3072" y="2304"/>
              <a:ext cx="384" cy="28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050" name="Line 122"/>
            <p:cNvSpPr>
              <a:spLocks noChangeShapeType="1"/>
            </p:cNvSpPr>
            <p:nvPr/>
          </p:nvSpPr>
          <p:spPr bwMode="auto">
            <a:xfrm flipH="1">
              <a:off x="2352" y="1680"/>
              <a:ext cx="432" cy="4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051" name="Text Box 123"/>
            <p:cNvSpPr txBox="1">
              <a:spLocks noChangeArrowheads="1"/>
            </p:cNvSpPr>
            <p:nvPr/>
          </p:nvSpPr>
          <p:spPr bwMode="auto">
            <a:xfrm>
              <a:off x="2832" y="1440"/>
              <a:ext cx="1621" cy="493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endParaRPr lang="en-US" b="1">
                <a:solidFill>
                  <a:srgbClr val="FFFF00"/>
                </a:solidFill>
                <a:latin typeface="Arial" charset="0"/>
              </a:endParaRP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alcohol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endParaRPr lang="en-US" b="1">
                <a:solidFill>
                  <a:srgbClr val="FFFF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Alcoholism / Drug Addiction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i="1" dirty="0" smtClean="0"/>
              <a:t>Not bad people</a:t>
            </a:r>
            <a:r>
              <a:rPr lang="en-US" sz="4000" dirty="0" smtClean="0"/>
              <a:t>, just people with a bad disease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A </a:t>
            </a:r>
            <a:r>
              <a:rPr lang="en-US" sz="4000" u="sng" dirty="0" smtClean="0"/>
              <a:t>Chronic</a:t>
            </a:r>
            <a:r>
              <a:rPr lang="en-US" sz="4000" dirty="0" smtClean="0"/>
              <a:t>, </a:t>
            </a:r>
            <a:r>
              <a:rPr lang="en-US" sz="4000" u="sng" dirty="0" smtClean="0"/>
              <a:t>Progressive</a:t>
            </a:r>
            <a:r>
              <a:rPr lang="en-US" sz="4000" dirty="0" smtClean="0"/>
              <a:t> and very unpleasant, on the way to being </a:t>
            </a:r>
            <a:r>
              <a:rPr lang="en-US" sz="4000" u="sng" dirty="0" smtClean="0"/>
              <a:t>Fatal</a:t>
            </a:r>
            <a:r>
              <a:rPr lang="en-US" sz="4000" dirty="0" smtClean="0"/>
              <a:t> illness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An illness that is preventable and treatable</a:t>
            </a:r>
          </a:p>
        </p:txBody>
      </p:sp>
    </p:spTree>
    <p:extLst>
      <p:ext uri="{BB962C8B-B14F-4D97-AF65-F5344CB8AC3E}">
        <p14:creationId xmlns:p14="http://schemas.microsoft.com/office/powerpoint/2010/main" val="666220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irst Alkie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838200"/>
            <a:ext cx="7239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746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effectLst/>
              </a:rPr>
              <a:t>Center on Addiction and Substance Abuse at Columbia University-2005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b="1" dirty="0" smtClean="0"/>
              <a:t>17.5% is underage drinking</a:t>
            </a:r>
          </a:p>
          <a:p>
            <a:pPr eaLnBrk="1" hangingPunct="1">
              <a:defRPr/>
            </a:pPr>
            <a:r>
              <a:rPr lang="en-US" sz="3600" b="1" dirty="0" smtClean="0"/>
              <a:t>20.1% is adult problem drinking</a:t>
            </a:r>
          </a:p>
          <a:p>
            <a:pPr eaLnBrk="1" hangingPunct="1">
              <a:defRPr/>
            </a:pPr>
            <a:r>
              <a:rPr lang="en-US" sz="3600" b="1" dirty="0" smtClean="0"/>
              <a:t>Combined value to alcohol industry $48.3 billion or 37.5</a:t>
            </a:r>
            <a:r>
              <a:rPr lang="en-US" sz="4000" b="1" dirty="0" smtClean="0"/>
              <a:t> % of revenues (50% of alcohol consumed by volume)</a:t>
            </a:r>
          </a:p>
        </p:txBody>
      </p:sp>
    </p:spTree>
    <p:extLst>
      <p:ext uri="{BB962C8B-B14F-4D97-AF65-F5344CB8AC3E}">
        <p14:creationId xmlns:p14="http://schemas.microsoft.com/office/powerpoint/2010/main" val="28941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effectLst/>
              </a:rPr>
              <a:t>“At Risk Drinking”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altLang="en-US" b="1" dirty="0"/>
              <a:t>A</a:t>
            </a:r>
            <a:r>
              <a:rPr lang="en-US" altLang="en-US" sz="3600" b="1" dirty="0"/>
              <a:t> level of alcohol consumption that is directly harmful, or is correlated with a greater risk of health problems.</a:t>
            </a:r>
          </a:p>
          <a:p>
            <a:r>
              <a:rPr lang="en-US" altLang="en-US" sz="3600" b="1" dirty="0"/>
              <a:t>Men:  &gt; 14 drinks per week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 dirty="0"/>
              <a:t>			5 or more drinks per occasion</a:t>
            </a:r>
          </a:p>
          <a:p>
            <a:r>
              <a:rPr lang="en-US" altLang="en-US" sz="3600" b="1" dirty="0"/>
              <a:t>Women:  &gt; 7 drinks per week</a:t>
            </a:r>
          </a:p>
          <a:p>
            <a:pPr>
              <a:buFont typeface="Wingdings" pitchFamily="2" charset="2"/>
              <a:buNone/>
            </a:pPr>
            <a:r>
              <a:rPr lang="en-US" altLang="en-US" sz="3600" b="1" dirty="0"/>
              <a:t>			4 or more drinks per occasion</a:t>
            </a:r>
          </a:p>
          <a:p>
            <a:pPr>
              <a:buFont typeface="Wingdings" pitchFamily="2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Lifetime Alcohol Dependence </a:t>
            </a:r>
            <a:br>
              <a:rPr lang="en-US" sz="4000" dirty="0" smtClean="0"/>
            </a:br>
            <a:r>
              <a:rPr lang="en-US" sz="4000" dirty="0" smtClean="0"/>
              <a:t>by Age of Onset of Drinking</a:t>
            </a:r>
            <a:endParaRPr lang="en-US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23156468"/>
              </p:ext>
            </p:extLst>
          </p:nvPr>
        </p:nvGraphicFramePr>
        <p:xfrm>
          <a:off x="203200" y="1651000"/>
          <a:ext cx="873760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5943600"/>
            <a:ext cx="512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AGE of Drinking Onset in YEARS</a:t>
            </a:r>
            <a:endParaRPr lang="en-US" sz="2400">
              <a:latin typeface="Times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400800"/>
            <a:ext cx="5986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Times" charset="0"/>
                <a:hlinkClick r:id="rId4"/>
              </a:rPr>
              <a:t>http://www.niaaa.nih.gov/about/budweb1.htm</a:t>
            </a:r>
            <a:r>
              <a:rPr lang="en-US" sz="2000">
                <a:latin typeface="Times" charset="0"/>
              </a:rPr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715000" y="6400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" charset="0"/>
              </a:rPr>
              <a:t>Grant &amp; Dawson, 1997</a:t>
            </a:r>
          </a:p>
        </p:txBody>
      </p:sp>
    </p:spTree>
    <p:extLst>
      <p:ext uri="{BB962C8B-B14F-4D97-AF65-F5344CB8AC3E}">
        <p14:creationId xmlns:p14="http://schemas.microsoft.com/office/powerpoint/2010/main" val="3706696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drug ads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0"/>
            <a:ext cx="7391400" cy="6629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4864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“</a:t>
            </a:r>
            <a:r>
              <a:rPr lang="en-US" sz="3200" dirty="0" smtClean="0"/>
              <a:t>Oh My God! There’s a radioactive moth in here!”</a:t>
            </a:r>
            <a:endParaRPr lang="en-US" sz="3200" dirty="0"/>
          </a:p>
        </p:txBody>
      </p:sp>
      <p:pic>
        <p:nvPicPr>
          <p:cNvPr id="19459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2400"/>
            <a:ext cx="88392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Opiates for All</a:t>
            </a:r>
          </a:p>
        </p:txBody>
      </p:sp>
      <p:pic>
        <p:nvPicPr>
          <p:cNvPr id="3584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2738" y="1752600"/>
            <a:ext cx="59690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Cabinet for Health and Family Services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Controlled Substance Prescribing 2011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219200"/>
            <a:ext cx="9052560" cy="481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6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/>
          <a:lstStyle/>
          <a:p>
            <a:r>
              <a:rPr lang="en-US" smtClean="0"/>
              <a:t>Faculty Disclosure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Jones has no financial relationships to disclose</a:t>
            </a:r>
          </a:p>
          <a:p>
            <a:r>
              <a:rPr lang="en-US" dirty="0" smtClean="0"/>
              <a:t>Dr. Jones is a full time employee of the Kentucky Physicians Health Foundation</a:t>
            </a:r>
          </a:p>
          <a:p>
            <a:r>
              <a:rPr lang="en-US" dirty="0" smtClean="0"/>
              <a:t>Dr. Jones will not be speaking about “off label” uses of drugs or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Cabinet for Health and Family Services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Controlled Substance Usage 2011</a:t>
            </a:r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219200"/>
            <a:ext cx="9052560" cy="481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8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50800" dist="38100" algn="l" rotWithShape="0">
                    <a:srgbClr val="000000">
                      <a:alpha val="40000"/>
                    </a:srgbClr>
                  </a:outerShdw>
                </a:effectLst>
              </a:rPr>
              <a:t>CAGE-AID: CAGE Questions Adapted to Include Other Drugs</a:t>
            </a:r>
            <a:br>
              <a:rPr lang="en-US" sz="3200" b="1" dirty="0">
                <a:effectLst>
                  <a:outerShdw blurRad="50800" dist="38100" algn="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/>
              <a:t>Have you felt you ought to </a:t>
            </a:r>
            <a:r>
              <a:rPr lang="en-US" b="1" u="sng" dirty="0"/>
              <a:t>cut down</a:t>
            </a:r>
            <a:r>
              <a:rPr lang="en-US" u="sng" dirty="0"/>
              <a:t> </a:t>
            </a:r>
            <a:r>
              <a:rPr lang="en-US" dirty="0"/>
              <a:t>on your   drinking or drug use?</a:t>
            </a: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dirty="0"/>
              <a:t>people </a:t>
            </a:r>
            <a:r>
              <a:rPr lang="en-US" b="1" u="sng" dirty="0"/>
              <a:t>annoyed</a:t>
            </a:r>
            <a:r>
              <a:rPr lang="en-US" dirty="0"/>
              <a:t> you by criticizing your drinking or drug use? </a:t>
            </a: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dirty="0"/>
              <a:t>you felt bad or </a:t>
            </a:r>
            <a:r>
              <a:rPr lang="en-US" b="1" u="sng" dirty="0"/>
              <a:t>guilty</a:t>
            </a:r>
            <a:r>
              <a:rPr lang="en-US" dirty="0"/>
              <a:t> about your drinking or drug use?	 </a:t>
            </a: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dirty="0"/>
              <a:t>you ever had a drink or used drugs </a:t>
            </a:r>
            <a:r>
              <a:rPr lang="en-US" b="1" u="sng" dirty="0"/>
              <a:t>first thing in the morning</a:t>
            </a:r>
            <a:r>
              <a:rPr lang="en-US" u="sng" dirty="0"/>
              <a:t> </a:t>
            </a:r>
            <a:r>
              <a:rPr lang="en-US" b="1" u="sng" dirty="0" smtClean="0"/>
              <a:t>(eye opener)</a:t>
            </a:r>
            <a:r>
              <a:rPr lang="en-US" dirty="0" smtClean="0"/>
              <a:t>to </a:t>
            </a:r>
            <a:r>
              <a:rPr lang="en-US" dirty="0"/>
              <a:t>steady your nerves, get rid of a hangover, or get the day started? </a:t>
            </a:r>
          </a:p>
          <a:p>
            <a:pPr marL="561975" indent="-561975">
              <a:buFont typeface="Wingdings" pitchFamily="2" charset="2"/>
              <a:buNone/>
            </a:pPr>
            <a:r>
              <a:rPr lang="en-US" sz="2000" dirty="0"/>
              <a:t>		</a:t>
            </a:r>
            <a:endParaRPr lang="en-US" sz="2800" b="1" i="1" baseline="30000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Screening I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 you recall how old you were when you first used alcohol or another drug?</a:t>
            </a:r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Do you recall any of your family members having issues with alcohol or other drugs?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One Question Screening-Alcohol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4000" b="1" dirty="0" smtClean="0"/>
              <a:t>“How many times in the past year have you had X or more drinks in a day?”</a:t>
            </a:r>
          </a:p>
          <a:p>
            <a:pPr>
              <a:defRPr/>
            </a:pPr>
            <a:r>
              <a:rPr lang="en-US" dirty="0" smtClean="0"/>
              <a:t>Where X is 5 for men</a:t>
            </a:r>
          </a:p>
          <a:p>
            <a:pPr>
              <a:defRPr/>
            </a:pPr>
            <a:r>
              <a:rPr lang="en-US" dirty="0" smtClean="0"/>
              <a:t>4 for women</a:t>
            </a:r>
          </a:p>
          <a:p>
            <a:pPr>
              <a:defRPr/>
            </a:pPr>
            <a:r>
              <a:rPr lang="en-US" dirty="0" smtClean="0"/>
              <a:t>One or more times is a positive screen</a:t>
            </a:r>
          </a:p>
          <a:p>
            <a:pPr>
              <a:defRPr/>
            </a:pPr>
            <a:r>
              <a:rPr lang="en-US" dirty="0" smtClean="0"/>
              <a:t>81.8% sensitive and 79.3% specific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One Question Screening-Drugs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“How many times in the past year have you used a drug to get high?”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One or more times is a positive screen</a:t>
            </a:r>
          </a:p>
          <a:p>
            <a:pPr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4267201"/>
            <a:ext cx="8458200" cy="1371600"/>
          </a:xfrm>
        </p:spPr>
        <p:txBody>
          <a:bodyPr/>
          <a:lstStyle/>
          <a:p>
            <a:r>
              <a:rPr lang="en-US" dirty="0" smtClean="0"/>
              <a:t>If screen is positive dig deeper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Screening is not diagnosing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3787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effectLst/>
              </a:rPr>
              <a:t>How to tell who has this disease</a:t>
            </a:r>
            <a:br>
              <a:rPr lang="en-US" sz="5400" b="1" dirty="0" smtClean="0">
                <a:effectLst/>
              </a:rPr>
            </a:br>
            <a:endParaRPr lang="en-US" sz="54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5869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ffectLst/>
              </a:rPr>
              <a:t>DSM IV DEPENDENCE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33400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effectLst/>
              </a:rPr>
              <a:t>Tolerance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effectLst/>
              </a:rPr>
              <a:t>Withdrawal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u="sng" dirty="0" smtClean="0">
                <a:effectLst/>
              </a:rPr>
              <a:t>Using more than intended or more often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u="sng" dirty="0" smtClean="0">
                <a:effectLst/>
              </a:rPr>
              <a:t>Persistent desire to cut back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effectLst/>
              </a:rPr>
              <a:t>Lots of time using or recovering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effectLst/>
              </a:rPr>
              <a:t>Decreased function: social/occupational/recreational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u="sng" dirty="0" smtClean="0">
                <a:effectLst/>
              </a:rPr>
              <a:t>Continued use despite physical/psychological  problems</a:t>
            </a:r>
            <a:r>
              <a:rPr lang="en-US" b="1" u="sng" dirty="0" smtClean="0"/>
              <a:t> 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25573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effectLst/>
              </a:rPr>
              <a:t>My Diagnostic Criteria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Use</a:t>
            </a:r>
            <a:r>
              <a:rPr lang="en-US" dirty="0" smtClean="0"/>
              <a:t> of Alcohol or some other Addictive substance (Opiates, Sedatives, Amphetamines, Cocaine, Marijuana)</a:t>
            </a:r>
          </a:p>
          <a:p>
            <a:pPr eaLnBrk="1" hangingPunct="1">
              <a:defRPr/>
            </a:pPr>
            <a:r>
              <a:rPr lang="en-US" b="1" u="sng" dirty="0" smtClean="0"/>
              <a:t>Problems</a:t>
            </a:r>
            <a:r>
              <a:rPr lang="en-US" dirty="0" smtClean="0"/>
              <a:t> occurring while using these or as a result of using</a:t>
            </a:r>
          </a:p>
          <a:p>
            <a:pPr eaLnBrk="1" hangingPunct="1">
              <a:defRPr/>
            </a:pPr>
            <a:r>
              <a:rPr lang="en-US" b="1" u="sng" dirty="0" smtClean="0"/>
              <a:t>Continued Use</a:t>
            </a:r>
            <a:r>
              <a:rPr lang="en-US" dirty="0" smtClean="0"/>
              <a:t> of any Addictive substance after problems begin</a:t>
            </a:r>
          </a:p>
        </p:txBody>
      </p:sp>
    </p:spTree>
    <p:extLst>
      <p:ext uri="{BB962C8B-B14F-4D97-AF65-F5344CB8AC3E}">
        <p14:creationId xmlns:p14="http://schemas.microsoft.com/office/powerpoint/2010/main" val="3186922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458200" cy="1066799"/>
          </a:xfrm>
        </p:spPr>
        <p:txBody>
          <a:bodyPr>
            <a:normAutofit/>
          </a:bodyPr>
          <a:lstStyle/>
          <a:p>
            <a:r>
              <a:rPr lang="en-US" dirty="0" smtClean="0"/>
              <a:t>PRE-Treatment-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3962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Ask the Questions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Assess the Risks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Provide  Support and Feedback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Follow-Up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Referral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Educational Need/Practice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Addiction is a common disease. It is frequently diagnosed late in the course or not at all. A high index of suspicion is necessary. It carries much misunderstanding and stigma as well.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Reduction of the stigma is needed. Better screening and early referral for specialized treatment are also needed.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Treatment-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82000" cy="4419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Residential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Detox- Not Tx, but often required to begin Tx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IOP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Recovery groups (AA, NA…)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Group therapy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Individual therapy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Medication Assistance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Sober living or Half-Way Houses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676400"/>
            <a:ext cx="8686800" cy="3124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Thanks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2209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u="sng" dirty="0" smtClean="0"/>
              <a:t>Addiction is a brain disease</a:t>
            </a:r>
            <a:r>
              <a:rPr lang="en-US" sz="4000" dirty="0" smtClean="0"/>
              <a:t>, not a symptom secondary to a psychiatric disorder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828800"/>
            <a:ext cx="53340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Reward Pathway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Median Forebrain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Nucleus </a:t>
            </a:r>
            <a:r>
              <a:rPr lang="en-US" dirty="0" err="1" smtClean="0"/>
              <a:t>Accumbens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Ventral </a:t>
            </a:r>
            <a:r>
              <a:rPr lang="en-US" dirty="0" err="1" smtClean="0"/>
              <a:t>Tegmentum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Dopamine</a:t>
            </a:r>
          </a:p>
        </p:txBody>
      </p:sp>
      <p:pic>
        <p:nvPicPr>
          <p:cNvPr id="39940" name="Picture 4" descr="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0"/>
            <a:ext cx="4419600" cy="388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1219200"/>
            <a:ext cx="8686800" cy="3810000"/>
          </a:xfrm>
        </p:spPr>
        <p:txBody>
          <a:bodyPr/>
          <a:lstStyle/>
          <a:p>
            <a:r>
              <a:rPr lang="en-US" sz="4400" dirty="0" smtClean="0"/>
              <a:t>Addiction- Is it NATURE OR Nurture?</a:t>
            </a:r>
            <a:br>
              <a:rPr lang="en-US" sz="4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Yes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Risk Factors for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Inheritance</a:t>
            </a:r>
          </a:p>
          <a:p>
            <a:r>
              <a:rPr lang="en-US" sz="4800" dirty="0" smtClean="0"/>
              <a:t>Age of first use</a:t>
            </a:r>
          </a:p>
          <a:p>
            <a:r>
              <a:rPr lang="en-US" sz="4800" dirty="0" smtClean="0"/>
              <a:t>Availability of addictive substances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0965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</a:rPr>
              <a:t>Who’s at risk?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sz="4000" dirty="0">
                <a:effectLst/>
              </a:rPr>
              <a:t>A first degree relative </a:t>
            </a:r>
            <a:r>
              <a:rPr lang="en-US" sz="4000" dirty="0" smtClean="0"/>
              <a:t>-</a:t>
            </a:r>
            <a:r>
              <a:rPr lang="en-US" sz="4000" dirty="0" smtClean="0">
                <a:effectLst/>
              </a:rPr>
              <a:t>4 </a:t>
            </a:r>
            <a:r>
              <a:rPr lang="en-US" sz="4000" dirty="0">
                <a:effectLst/>
              </a:rPr>
              <a:t>x risk of Addiction</a:t>
            </a:r>
          </a:p>
          <a:p>
            <a:r>
              <a:rPr lang="en-US" sz="4000" dirty="0">
                <a:effectLst/>
              </a:rPr>
              <a:t>Use of an addictive substance before age 15 </a:t>
            </a:r>
            <a:r>
              <a:rPr lang="en-US" sz="4000" dirty="0" smtClean="0"/>
              <a:t>-</a:t>
            </a:r>
            <a:r>
              <a:rPr lang="en-US" sz="4000" dirty="0" smtClean="0">
                <a:effectLst/>
              </a:rPr>
              <a:t>5 </a:t>
            </a:r>
            <a:r>
              <a:rPr lang="en-US" sz="4000" dirty="0">
                <a:effectLst/>
              </a:rPr>
              <a:t>x risk</a:t>
            </a:r>
          </a:p>
          <a:p>
            <a:r>
              <a:rPr lang="en-US" sz="4000" dirty="0">
                <a:effectLst/>
              </a:rPr>
              <a:t>Some develop Addiction without either</a:t>
            </a:r>
          </a:p>
          <a:p>
            <a:r>
              <a:rPr lang="en-US" sz="4000" dirty="0">
                <a:effectLst/>
              </a:rPr>
              <a:t>Approximately 15% of population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 smtClean="0"/>
              <a:t>Primary Drugs of Addiction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Alcohol</a:t>
            </a:r>
          </a:p>
          <a:p>
            <a:pPr>
              <a:defRPr/>
            </a:pPr>
            <a:r>
              <a:rPr lang="en-US" dirty="0" smtClean="0"/>
              <a:t>Opiates</a:t>
            </a:r>
          </a:p>
          <a:p>
            <a:pPr>
              <a:defRPr/>
            </a:pPr>
            <a:r>
              <a:rPr lang="en-US" dirty="0" smtClean="0"/>
              <a:t>Benzodiazepines/ Z-drugs -All Sedative/Hypnotics</a:t>
            </a:r>
          </a:p>
          <a:p>
            <a:pPr>
              <a:defRPr/>
            </a:pPr>
            <a:r>
              <a:rPr lang="en-US" dirty="0" smtClean="0"/>
              <a:t>Cannabis</a:t>
            </a:r>
          </a:p>
          <a:p>
            <a:pPr>
              <a:defRPr/>
            </a:pPr>
            <a:r>
              <a:rPr lang="en-US" dirty="0" smtClean="0"/>
              <a:t>Cocaine</a:t>
            </a:r>
          </a:p>
          <a:p>
            <a:pPr>
              <a:defRPr/>
            </a:pPr>
            <a:r>
              <a:rPr lang="en-US" dirty="0" smtClean="0"/>
              <a:t>Amphetamines (includes other stimulants like Ritalin)</a:t>
            </a:r>
          </a:p>
          <a:p>
            <a:pPr>
              <a:buNone/>
              <a:defRPr/>
            </a:pPr>
            <a:r>
              <a:rPr lang="en-US" dirty="0" smtClean="0"/>
              <a:t>(Tramadol, Pregabalin, Provigil…Coming on strong)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5172</TotalTime>
  <Words>745</Words>
  <Application>Microsoft Office PowerPoint</Application>
  <PresentationFormat>On-screen Show (4:3)</PresentationFormat>
  <Paragraphs>160</Paragraphs>
  <Slides>31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Trek</vt:lpstr>
      <vt:lpstr>    </vt:lpstr>
      <vt:lpstr>Faculty Disclosure</vt:lpstr>
      <vt:lpstr>Educational Need/Practice Gap</vt:lpstr>
      <vt:lpstr>Addiction is a brain disease, not a symptom secondary to a psychiatric disorder</vt:lpstr>
      <vt:lpstr>Addiction- Is it NATURE OR Nurture?  Yes</vt:lpstr>
      <vt:lpstr>The Primary Risk Factors for Addiction</vt:lpstr>
      <vt:lpstr>Who’s at risk?</vt:lpstr>
      <vt:lpstr>PowerPoint Presentation</vt:lpstr>
      <vt:lpstr>Primary Drugs of Addiction</vt:lpstr>
      <vt:lpstr>PowerPoint Presentation</vt:lpstr>
      <vt:lpstr>Alcoholism / Drug Addiction</vt:lpstr>
      <vt:lpstr>PowerPoint Presentation</vt:lpstr>
      <vt:lpstr>Center on Addiction and Substance Abuse at Columbia University-2005</vt:lpstr>
      <vt:lpstr>“At Risk Drinking”</vt:lpstr>
      <vt:lpstr>Lifetime Alcohol Dependence  by Age of Onset of Drinking</vt:lpstr>
      <vt:lpstr>PowerPoint Presentation</vt:lpstr>
      <vt:lpstr>“Oh My God! There’s a radioactive moth in here!”</vt:lpstr>
      <vt:lpstr>Opiates for All</vt:lpstr>
      <vt:lpstr>Controlled Substance Prescribing 2011</vt:lpstr>
      <vt:lpstr>Controlled Substance Usage 2011</vt:lpstr>
      <vt:lpstr>CAGE-AID: CAGE Questions Adapted to Include Other Drugs </vt:lpstr>
      <vt:lpstr>Screening I use</vt:lpstr>
      <vt:lpstr>One Question Screening-Alcohol</vt:lpstr>
      <vt:lpstr>One Question Screening-Drugs</vt:lpstr>
      <vt:lpstr>If screen is positive dig deeper</vt:lpstr>
      <vt:lpstr>How to tell who has this disease </vt:lpstr>
      <vt:lpstr>DSM IV DEPENDENCE</vt:lpstr>
      <vt:lpstr>My Diagnostic Criteria</vt:lpstr>
      <vt:lpstr>PRE-Treatment-</vt:lpstr>
      <vt:lpstr>Treatment-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PHYSICIANS HEALTH FOUNDATION</dc:title>
  <dc:creator>Sandy Patrick</dc:creator>
  <cp:lastModifiedBy>Owner</cp:lastModifiedBy>
  <cp:revision>166</cp:revision>
  <dcterms:created xsi:type="dcterms:W3CDTF">2011-03-08T14:24:59Z</dcterms:created>
  <dcterms:modified xsi:type="dcterms:W3CDTF">2013-10-10T00:17:46Z</dcterms:modified>
</cp:coreProperties>
</file>